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62" r:id="rId3"/>
    <p:sldId id="265" r:id="rId4"/>
    <p:sldId id="266" r:id="rId5"/>
    <p:sldId id="272" r:id="rId6"/>
    <p:sldId id="267" r:id="rId7"/>
    <p:sldId id="273" r:id="rId8"/>
    <p:sldId id="268" r:id="rId9"/>
    <p:sldId id="258" r:id="rId10"/>
    <p:sldId id="271" r:id="rId11"/>
    <p:sldId id="259" r:id="rId12"/>
    <p:sldId id="270" r:id="rId13"/>
    <p:sldId id="269" r:id="rId14"/>
    <p:sldId id="275" r:id="rId15"/>
    <p:sldId id="261" r:id="rId16"/>
    <p:sldId id="276" r:id="rId17"/>
    <p:sldId id="274" r:id="rId18"/>
  </p:sldIdLst>
  <p:sldSz cx="6757988" cy="9291638"/>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27" userDrawn="1">
          <p15:clr>
            <a:srgbClr val="A4A3A4"/>
          </p15:clr>
        </p15:guide>
        <p15:guide id="2" pos="21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FF"/>
    <a:srgbClr val="FF5B5B"/>
    <a:srgbClr val="033048"/>
    <a:srgbClr val="05A8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Estilo medio 1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868" autoAdjust="0"/>
    <p:restoredTop sz="94666"/>
  </p:normalViewPr>
  <p:slideViewPr>
    <p:cSldViewPr snapToGrid="0" showGuides="1">
      <p:cViewPr>
        <p:scale>
          <a:sx n="135" d="100"/>
          <a:sy n="135" d="100"/>
        </p:scale>
        <p:origin x="2656" y="-2144"/>
      </p:cViewPr>
      <p:guideLst>
        <p:guide orient="horz" pos="2927"/>
        <p:guide pos="212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8.jp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28.png>
</file>

<file path=ppt/media/image29.jpe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506849" y="1520646"/>
            <a:ext cx="5744290" cy="3234867"/>
          </a:xfrm>
        </p:spPr>
        <p:txBody>
          <a:bodyPr anchor="b"/>
          <a:lstStyle>
            <a:lvl1pPr algn="ctr">
              <a:defRPr sz="4435"/>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844749" y="4880261"/>
            <a:ext cx="5068491" cy="2243328"/>
          </a:xfrm>
        </p:spPr>
        <p:txBody>
          <a:bodyPr/>
          <a:lstStyle>
            <a:lvl1pPr marL="0" indent="0" algn="ctr">
              <a:buNone/>
              <a:defRPr sz="1774"/>
            </a:lvl1pPr>
            <a:lvl2pPr marL="337917" indent="0" algn="ctr">
              <a:buNone/>
              <a:defRPr sz="1478"/>
            </a:lvl2pPr>
            <a:lvl3pPr marL="675833" indent="0" algn="ctr">
              <a:buNone/>
              <a:defRPr sz="1330"/>
            </a:lvl3pPr>
            <a:lvl4pPr marL="1013750" indent="0" algn="ctr">
              <a:buNone/>
              <a:defRPr sz="1183"/>
            </a:lvl4pPr>
            <a:lvl5pPr marL="1351666" indent="0" algn="ctr">
              <a:buNone/>
              <a:defRPr sz="1183"/>
            </a:lvl5pPr>
            <a:lvl6pPr marL="1689583" indent="0" algn="ctr">
              <a:buNone/>
              <a:defRPr sz="1183"/>
            </a:lvl6pPr>
            <a:lvl7pPr marL="2027499" indent="0" algn="ctr">
              <a:buNone/>
              <a:defRPr sz="1183"/>
            </a:lvl7pPr>
            <a:lvl8pPr marL="2365416" indent="0" algn="ctr">
              <a:buNone/>
              <a:defRPr sz="1183"/>
            </a:lvl8pPr>
            <a:lvl9pPr marL="2703332" indent="0" algn="ctr">
              <a:buNone/>
              <a:defRPr sz="1183"/>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C2468369-AE4A-FD46-8B4C-BF04D3051B9F}" type="datetimeFigureOut">
              <a:rPr lang="es-VE" smtClean="0"/>
              <a:t>8/2/26</a:t>
            </a:fld>
            <a:endParaRPr lang="es-VE"/>
          </a:p>
        </p:txBody>
      </p:sp>
      <p:sp>
        <p:nvSpPr>
          <p:cNvPr id="5" name="Footer Placeholder 4"/>
          <p:cNvSpPr>
            <a:spLocks noGrp="1"/>
          </p:cNvSpPr>
          <p:nvPr>
            <p:ph type="ftr" sz="quarter" idx="11"/>
          </p:nvPr>
        </p:nvSpPr>
        <p:spPr/>
        <p:txBody>
          <a:bodyPr/>
          <a:lstStyle/>
          <a:p>
            <a:endParaRPr lang="es-VE"/>
          </a:p>
        </p:txBody>
      </p:sp>
      <p:sp>
        <p:nvSpPr>
          <p:cNvPr id="6" name="Slide Number Placeholder 5"/>
          <p:cNvSpPr>
            <a:spLocks noGrp="1"/>
          </p:cNvSpPr>
          <p:nvPr>
            <p:ph type="sldNum" sz="quarter" idx="12"/>
          </p:nvPr>
        </p:nvSpPr>
        <p:spPr/>
        <p:txBody>
          <a:bodyPr/>
          <a:lstStyle/>
          <a:p>
            <a:fld id="{85376CA3-0BCD-9F4E-B7A0-89F4F64F2DD5}" type="slidenum">
              <a:rPr lang="es-VE" smtClean="0"/>
              <a:t>‹#›</a:t>
            </a:fld>
            <a:endParaRPr lang="es-VE"/>
          </a:p>
        </p:txBody>
      </p:sp>
    </p:spTree>
    <p:extLst>
      <p:ext uri="{BB962C8B-B14F-4D97-AF65-F5344CB8AC3E}">
        <p14:creationId xmlns:p14="http://schemas.microsoft.com/office/powerpoint/2010/main" val="2806385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2468369-AE4A-FD46-8B4C-BF04D3051B9F}" type="datetimeFigureOut">
              <a:rPr lang="es-VE" smtClean="0"/>
              <a:t>8/2/26</a:t>
            </a:fld>
            <a:endParaRPr lang="es-VE"/>
          </a:p>
        </p:txBody>
      </p:sp>
      <p:sp>
        <p:nvSpPr>
          <p:cNvPr id="5" name="Footer Placeholder 4"/>
          <p:cNvSpPr>
            <a:spLocks noGrp="1"/>
          </p:cNvSpPr>
          <p:nvPr>
            <p:ph type="ftr" sz="quarter" idx="11"/>
          </p:nvPr>
        </p:nvSpPr>
        <p:spPr/>
        <p:txBody>
          <a:bodyPr/>
          <a:lstStyle/>
          <a:p>
            <a:endParaRPr lang="es-VE"/>
          </a:p>
        </p:txBody>
      </p:sp>
      <p:sp>
        <p:nvSpPr>
          <p:cNvPr id="6" name="Slide Number Placeholder 5"/>
          <p:cNvSpPr>
            <a:spLocks noGrp="1"/>
          </p:cNvSpPr>
          <p:nvPr>
            <p:ph type="sldNum" sz="quarter" idx="12"/>
          </p:nvPr>
        </p:nvSpPr>
        <p:spPr/>
        <p:txBody>
          <a:bodyPr/>
          <a:lstStyle/>
          <a:p>
            <a:fld id="{85376CA3-0BCD-9F4E-B7A0-89F4F64F2DD5}" type="slidenum">
              <a:rPr lang="es-VE" smtClean="0"/>
              <a:t>‹#›</a:t>
            </a:fld>
            <a:endParaRPr lang="es-VE"/>
          </a:p>
        </p:txBody>
      </p:sp>
    </p:spTree>
    <p:extLst>
      <p:ext uri="{BB962C8B-B14F-4D97-AF65-F5344CB8AC3E}">
        <p14:creationId xmlns:p14="http://schemas.microsoft.com/office/powerpoint/2010/main" val="15185193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836186" y="494694"/>
            <a:ext cx="1457191" cy="787423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464612" y="494694"/>
            <a:ext cx="4287099" cy="787423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2468369-AE4A-FD46-8B4C-BF04D3051B9F}" type="datetimeFigureOut">
              <a:rPr lang="es-VE" smtClean="0"/>
              <a:t>8/2/26</a:t>
            </a:fld>
            <a:endParaRPr lang="es-VE"/>
          </a:p>
        </p:txBody>
      </p:sp>
      <p:sp>
        <p:nvSpPr>
          <p:cNvPr id="5" name="Footer Placeholder 4"/>
          <p:cNvSpPr>
            <a:spLocks noGrp="1"/>
          </p:cNvSpPr>
          <p:nvPr>
            <p:ph type="ftr" sz="quarter" idx="11"/>
          </p:nvPr>
        </p:nvSpPr>
        <p:spPr/>
        <p:txBody>
          <a:bodyPr/>
          <a:lstStyle/>
          <a:p>
            <a:endParaRPr lang="es-VE"/>
          </a:p>
        </p:txBody>
      </p:sp>
      <p:sp>
        <p:nvSpPr>
          <p:cNvPr id="6" name="Slide Number Placeholder 5"/>
          <p:cNvSpPr>
            <a:spLocks noGrp="1"/>
          </p:cNvSpPr>
          <p:nvPr>
            <p:ph type="sldNum" sz="quarter" idx="12"/>
          </p:nvPr>
        </p:nvSpPr>
        <p:spPr/>
        <p:txBody>
          <a:bodyPr/>
          <a:lstStyle/>
          <a:p>
            <a:fld id="{85376CA3-0BCD-9F4E-B7A0-89F4F64F2DD5}" type="slidenum">
              <a:rPr lang="es-VE" smtClean="0"/>
              <a:t>‹#›</a:t>
            </a:fld>
            <a:endParaRPr lang="es-VE"/>
          </a:p>
        </p:txBody>
      </p:sp>
    </p:spTree>
    <p:extLst>
      <p:ext uri="{BB962C8B-B14F-4D97-AF65-F5344CB8AC3E}">
        <p14:creationId xmlns:p14="http://schemas.microsoft.com/office/powerpoint/2010/main" val="79770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2468369-AE4A-FD46-8B4C-BF04D3051B9F}" type="datetimeFigureOut">
              <a:rPr lang="es-VE" smtClean="0"/>
              <a:t>8/2/26</a:t>
            </a:fld>
            <a:endParaRPr lang="es-VE"/>
          </a:p>
        </p:txBody>
      </p:sp>
      <p:sp>
        <p:nvSpPr>
          <p:cNvPr id="5" name="Footer Placeholder 4"/>
          <p:cNvSpPr>
            <a:spLocks noGrp="1"/>
          </p:cNvSpPr>
          <p:nvPr>
            <p:ph type="ftr" sz="quarter" idx="11"/>
          </p:nvPr>
        </p:nvSpPr>
        <p:spPr/>
        <p:txBody>
          <a:bodyPr/>
          <a:lstStyle/>
          <a:p>
            <a:endParaRPr lang="es-VE"/>
          </a:p>
        </p:txBody>
      </p:sp>
      <p:sp>
        <p:nvSpPr>
          <p:cNvPr id="6" name="Slide Number Placeholder 5"/>
          <p:cNvSpPr>
            <a:spLocks noGrp="1"/>
          </p:cNvSpPr>
          <p:nvPr>
            <p:ph type="sldNum" sz="quarter" idx="12"/>
          </p:nvPr>
        </p:nvSpPr>
        <p:spPr/>
        <p:txBody>
          <a:bodyPr/>
          <a:lstStyle/>
          <a:p>
            <a:fld id="{85376CA3-0BCD-9F4E-B7A0-89F4F64F2DD5}" type="slidenum">
              <a:rPr lang="es-VE" smtClean="0"/>
              <a:t>‹#›</a:t>
            </a:fld>
            <a:endParaRPr lang="es-VE"/>
          </a:p>
        </p:txBody>
      </p:sp>
    </p:spTree>
    <p:extLst>
      <p:ext uri="{BB962C8B-B14F-4D97-AF65-F5344CB8AC3E}">
        <p14:creationId xmlns:p14="http://schemas.microsoft.com/office/powerpoint/2010/main" val="2119957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461092" y="2316459"/>
            <a:ext cx="5828765" cy="3865063"/>
          </a:xfrm>
        </p:spPr>
        <p:txBody>
          <a:bodyPr anchor="b"/>
          <a:lstStyle>
            <a:lvl1pPr>
              <a:defRPr sz="4435"/>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461092" y="6218087"/>
            <a:ext cx="5828765" cy="2032545"/>
          </a:xfrm>
        </p:spPr>
        <p:txBody>
          <a:bodyPr/>
          <a:lstStyle>
            <a:lvl1pPr marL="0" indent="0">
              <a:buNone/>
              <a:defRPr sz="1774">
                <a:solidFill>
                  <a:schemeClr val="tx1"/>
                </a:solidFill>
              </a:defRPr>
            </a:lvl1pPr>
            <a:lvl2pPr marL="337917" indent="0">
              <a:buNone/>
              <a:defRPr sz="1478">
                <a:solidFill>
                  <a:schemeClr val="tx1">
                    <a:tint val="75000"/>
                  </a:schemeClr>
                </a:solidFill>
              </a:defRPr>
            </a:lvl2pPr>
            <a:lvl3pPr marL="675833" indent="0">
              <a:buNone/>
              <a:defRPr sz="1330">
                <a:solidFill>
                  <a:schemeClr val="tx1">
                    <a:tint val="75000"/>
                  </a:schemeClr>
                </a:solidFill>
              </a:defRPr>
            </a:lvl3pPr>
            <a:lvl4pPr marL="1013750" indent="0">
              <a:buNone/>
              <a:defRPr sz="1183">
                <a:solidFill>
                  <a:schemeClr val="tx1">
                    <a:tint val="75000"/>
                  </a:schemeClr>
                </a:solidFill>
              </a:defRPr>
            </a:lvl4pPr>
            <a:lvl5pPr marL="1351666" indent="0">
              <a:buNone/>
              <a:defRPr sz="1183">
                <a:solidFill>
                  <a:schemeClr val="tx1">
                    <a:tint val="75000"/>
                  </a:schemeClr>
                </a:solidFill>
              </a:defRPr>
            </a:lvl5pPr>
            <a:lvl6pPr marL="1689583" indent="0">
              <a:buNone/>
              <a:defRPr sz="1183">
                <a:solidFill>
                  <a:schemeClr val="tx1">
                    <a:tint val="75000"/>
                  </a:schemeClr>
                </a:solidFill>
              </a:defRPr>
            </a:lvl6pPr>
            <a:lvl7pPr marL="2027499" indent="0">
              <a:buNone/>
              <a:defRPr sz="1183">
                <a:solidFill>
                  <a:schemeClr val="tx1">
                    <a:tint val="75000"/>
                  </a:schemeClr>
                </a:solidFill>
              </a:defRPr>
            </a:lvl7pPr>
            <a:lvl8pPr marL="2365416" indent="0">
              <a:buNone/>
              <a:defRPr sz="1183">
                <a:solidFill>
                  <a:schemeClr val="tx1">
                    <a:tint val="75000"/>
                  </a:schemeClr>
                </a:solidFill>
              </a:defRPr>
            </a:lvl8pPr>
            <a:lvl9pPr marL="2703332" indent="0">
              <a:buNone/>
              <a:defRPr sz="1183">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2468369-AE4A-FD46-8B4C-BF04D3051B9F}" type="datetimeFigureOut">
              <a:rPr lang="es-VE" smtClean="0"/>
              <a:t>8/2/26</a:t>
            </a:fld>
            <a:endParaRPr lang="es-VE"/>
          </a:p>
        </p:txBody>
      </p:sp>
      <p:sp>
        <p:nvSpPr>
          <p:cNvPr id="5" name="Footer Placeholder 4"/>
          <p:cNvSpPr>
            <a:spLocks noGrp="1"/>
          </p:cNvSpPr>
          <p:nvPr>
            <p:ph type="ftr" sz="quarter" idx="11"/>
          </p:nvPr>
        </p:nvSpPr>
        <p:spPr/>
        <p:txBody>
          <a:bodyPr/>
          <a:lstStyle/>
          <a:p>
            <a:endParaRPr lang="es-VE"/>
          </a:p>
        </p:txBody>
      </p:sp>
      <p:sp>
        <p:nvSpPr>
          <p:cNvPr id="6" name="Slide Number Placeholder 5"/>
          <p:cNvSpPr>
            <a:spLocks noGrp="1"/>
          </p:cNvSpPr>
          <p:nvPr>
            <p:ph type="sldNum" sz="quarter" idx="12"/>
          </p:nvPr>
        </p:nvSpPr>
        <p:spPr/>
        <p:txBody>
          <a:bodyPr/>
          <a:lstStyle/>
          <a:p>
            <a:fld id="{85376CA3-0BCD-9F4E-B7A0-89F4F64F2DD5}" type="slidenum">
              <a:rPr lang="es-VE" smtClean="0"/>
              <a:t>‹#›</a:t>
            </a:fld>
            <a:endParaRPr lang="es-VE"/>
          </a:p>
        </p:txBody>
      </p:sp>
    </p:spTree>
    <p:extLst>
      <p:ext uri="{BB962C8B-B14F-4D97-AF65-F5344CB8AC3E}">
        <p14:creationId xmlns:p14="http://schemas.microsoft.com/office/powerpoint/2010/main" val="37093415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464612" y="2473468"/>
            <a:ext cx="2872145" cy="5895459"/>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3421231" y="2473468"/>
            <a:ext cx="2872145" cy="5895459"/>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C2468369-AE4A-FD46-8B4C-BF04D3051B9F}" type="datetimeFigureOut">
              <a:rPr lang="es-VE" smtClean="0"/>
              <a:t>8/2/26</a:t>
            </a:fld>
            <a:endParaRPr lang="es-VE"/>
          </a:p>
        </p:txBody>
      </p:sp>
      <p:sp>
        <p:nvSpPr>
          <p:cNvPr id="6" name="Footer Placeholder 5"/>
          <p:cNvSpPr>
            <a:spLocks noGrp="1"/>
          </p:cNvSpPr>
          <p:nvPr>
            <p:ph type="ftr" sz="quarter" idx="11"/>
          </p:nvPr>
        </p:nvSpPr>
        <p:spPr/>
        <p:txBody>
          <a:bodyPr/>
          <a:lstStyle/>
          <a:p>
            <a:endParaRPr lang="es-VE"/>
          </a:p>
        </p:txBody>
      </p:sp>
      <p:sp>
        <p:nvSpPr>
          <p:cNvPr id="7" name="Slide Number Placeholder 6"/>
          <p:cNvSpPr>
            <a:spLocks noGrp="1"/>
          </p:cNvSpPr>
          <p:nvPr>
            <p:ph type="sldNum" sz="quarter" idx="12"/>
          </p:nvPr>
        </p:nvSpPr>
        <p:spPr/>
        <p:txBody>
          <a:bodyPr/>
          <a:lstStyle/>
          <a:p>
            <a:fld id="{85376CA3-0BCD-9F4E-B7A0-89F4F64F2DD5}" type="slidenum">
              <a:rPr lang="es-VE" smtClean="0"/>
              <a:t>‹#›</a:t>
            </a:fld>
            <a:endParaRPr lang="es-VE"/>
          </a:p>
        </p:txBody>
      </p:sp>
    </p:spTree>
    <p:extLst>
      <p:ext uri="{BB962C8B-B14F-4D97-AF65-F5344CB8AC3E}">
        <p14:creationId xmlns:p14="http://schemas.microsoft.com/office/powerpoint/2010/main" val="1173916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465492" y="494696"/>
            <a:ext cx="5828765" cy="1795954"/>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465493" y="2277743"/>
            <a:ext cx="2858945" cy="1116286"/>
          </a:xfrm>
        </p:spPr>
        <p:txBody>
          <a:bodyPr anchor="b"/>
          <a:lstStyle>
            <a:lvl1pPr marL="0" indent="0">
              <a:buNone/>
              <a:defRPr sz="1774" b="1"/>
            </a:lvl1pPr>
            <a:lvl2pPr marL="337917" indent="0">
              <a:buNone/>
              <a:defRPr sz="1478" b="1"/>
            </a:lvl2pPr>
            <a:lvl3pPr marL="675833" indent="0">
              <a:buNone/>
              <a:defRPr sz="1330" b="1"/>
            </a:lvl3pPr>
            <a:lvl4pPr marL="1013750" indent="0">
              <a:buNone/>
              <a:defRPr sz="1183" b="1"/>
            </a:lvl4pPr>
            <a:lvl5pPr marL="1351666" indent="0">
              <a:buNone/>
              <a:defRPr sz="1183" b="1"/>
            </a:lvl5pPr>
            <a:lvl6pPr marL="1689583" indent="0">
              <a:buNone/>
              <a:defRPr sz="1183" b="1"/>
            </a:lvl6pPr>
            <a:lvl7pPr marL="2027499" indent="0">
              <a:buNone/>
              <a:defRPr sz="1183" b="1"/>
            </a:lvl7pPr>
            <a:lvl8pPr marL="2365416" indent="0">
              <a:buNone/>
              <a:defRPr sz="1183" b="1"/>
            </a:lvl8pPr>
            <a:lvl9pPr marL="2703332" indent="0">
              <a:buNone/>
              <a:defRPr sz="1183" b="1"/>
            </a:lvl9pPr>
          </a:lstStyle>
          <a:p>
            <a:pPr lvl="0"/>
            <a:r>
              <a:rPr lang="es-ES"/>
              <a:t>Haga clic para modificar los estilos de texto del patrón</a:t>
            </a:r>
          </a:p>
        </p:txBody>
      </p:sp>
      <p:sp>
        <p:nvSpPr>
          <p:cNvPr id="4" name="Content Placeholder 3"/>
          <p:cNvSpPr>
            <a:spLocks noGrp="1"/>
          </p:cNvSpPr>
          <p:nvPr>
            <p:ph sz="half" idx="2"/>
          </p:nvPr>
        </p:nvSpPr>
        <p:spPr>
          <a:xfrm>
            <a:off x="465493" y="3394029"/>
            <a:ext cx="2858945" cy="4992105"/>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3421232" y="2277743"/>
            <a:ext cx="2873025" cy="1116286"/>
          </a:xfrm>
        </p:spPr>
        <p:txBody>
          <a:bodyPr anchor="b"/>
          <a:lstStyle>
            <a:lvl1pPr marL="0" indent="0">
              <a:buNone/>
              <a:defRPr sz="1774" b="1"/>
            </a:lvl1pPr>
            <a:lvl2pPr marL="337917" indent="0">
              <a:buNone/>
              <a:defRPr sz="1478" b="1"/>
            </a:lvl2pPr>
            <a:lvl3pPr marL="675833" indent="0">
              <a:buNone/>
              <a:defRPr sz="1330" b="1"/>
            </a:lvl3pPr>
            <a:lvl4pPr marL="1013750" indent="0">
              <a:buNone/>
              <a:defRPr sz="1183" b="1"/>
            </a:lvl4pPr>
            <a:lvl5pPr marL="1351666" indent="0">
              <a:buNone/>
              <a:defRPr sz="1183" b="1"/>
            </a:lvl5pPr>
            <a:lvl6pPr marL="1689583" indent="0">
              <a:buNone/>
              <a:defRPr sz="1183" b="1"/>
            </a:lvl6pPr>
            <a:lvl7pPr marL="2027499" indent="0">
              <a:buNone/>
              <a:defRPr sz="1183" b="1"/>
            </a:lvl7pPr>
            <a:lvl8pPr marL="2365416" indent="0">
              <a:buNone/>
              <a:defRPr sz="1183" b="1"/>
            </a:lvl8pPr>
            <a:lvl9pPr marL="2703332" indent="0">
              <a:buNone/>
              <a:defRPr sz="1183" b="1"/>
            </a:lvl9pPr>
          </a:lstStyle>
          <a:p>
            <a:pPr lvl="0"/>
            <a:r>
              <a:rPr lang="es-ES"/>
              <a:t>Haga clic para modificar los estilos de texto del patrón</a:t>
            </a:r>
          </a:p>
        </p:txBody>
      </p:sp>
      <p:sp>
        <p:nvSpPr>
          <p:cNvPr id="6" name="Content Placeholder 5"/>
          <p:cNvSpPr>
            <a:spLocks noGrp="1"/>
          </p:cNvSpPr>
          <p:nvPr>
            <p:ph sz="quarter" idx="4"/>
          </p:nvPr>
        </p:nvSpPr>
        <p:spPr>
          <a:xfrm>
            <a:off x="3421232" y="3394029"/>
            <a:ext cx="2873025" cy="4992105"/>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C2468369-AE4A-FD46-8B4C-BF04D3051B9F}" type="datetimeFigureOut">
              <a:rPr lang="es-VE" smtClean="0"/>
              <a:t>8/2/26</a:t>
            </a:fld>
            <a:endParaRPr lang="es-VE"/>
          </a:p>
        </p:txBody>
      </p:sp>
      <p:sp>
        <p:nvSpPr>
          <p:cNvPr id="8" name="Footer Placeholder 7"/>
          <p:cNvSpPr>
            <a:spLocks noGrp="1"/>
          </p:cNvSpPr>
          <p:nvPr>
            <p:ph type="ftr" sz="quarter" idx="11"/>
          </p:nvPr>
        </p:nvSpPr>
        <p:spPr/>
        <p:txBody>
          <a:bodyPr/>
          <a:lstStyle/>
          <a:p>
            <a:endParaRPr lang="es-VE"/>
          </a:p>
        </p:txBody>
      </p:sp>
      <p:sp>
        <p:nvSpPr>
          <p:cNvPr id="9" name="Slide Number Placeholder 8"/>
          <p:cNvSpPr>
            <a:spLocks noGrp="1"/>
          </p:cNvSpPr>
          <p:nvPr>
            <p:ph type="sldNum" sz="quarter" idx="12"/>
          </p:nvPr>
        </p:nvSpPr>
        <p:spPr/>
        <p:txBody>
          <a:bodyPr/>
          <a:lstStyle/>
          <a:p>
            <a:fld id="{85376CA3-0BCD-9F4E-B7A0-89F4F64F2DD5}" type="slidenum">
              <a:rPr lang="es-VE" smtClean="0"/>
              <a:t>‹#›</a:t>
            </a:fld>
            <a:endParaRPr lang="es-VE"/>
          </a:p>
        </p:txBody>
      </p:sp>
    </p:spTree>
    <p:extLst>
      <p:ext uri="{BB962C8B-B14F-4D97-AF65-F5344CB8AC3E}">
        <p14:creationId xmlns:p14="http://schemas.microsoft.com/office/powerpoint/2010/main" val="1924727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2468369-AE4A-FD46-8B4C-BF04D3051B9F}" type="datetimeFigureOut">
              <a:rPr lang="es-VE" smtClean="0"/>
              <a:t>8/2/26</a:t>
            </a:fld>
            <a:endParaRPr lang="es-VE"/>
          </a:p>
        </p:txBody>
      </p:sp>
      <p:sp>
        <p:nvSpPr>
          <p:cNvPr id="4" name="Footer Placeholder 3"/>
          <p:cNvSpPr>
            <a:spLocks noGrp="1"/>
          </p:cNvSpPr>
          <p:nvPr>
            <p:ph type="ftr" sz="quarter" idx="11"/>
          </p:nvPr>
        </p:nvSpPr>
        <p:spPr/>
        <p:txBody>
          <a:bodyPr/>
          <a:lstStyle/>
          <a:p>
            <a:endParaRPr lang="es-VE"/>
          </a:p>
        </p:txBody>
      </p:sp>
      <p:sp>
        <p:nvSpPr>
          <p:cNvPr id="5" name="Slide Number Placeholder 4"/>
          <p:cNvSpPr>
            <a:spLocks noGrp="1"/>
          </p:cNvSpPr>
          <p:nvPr>
            <p:ph type="sldNum" sz="quarter" idx="12"/>
          </p:nvPr>
        </p:nvSpPr>
        <p:spPr/>
        <p:txBody>
          <a:bodyPr/>
          <a:lstStyle/>
          <a:p>
            <a:fld id="{85376CA3-0BCD-9F4E-B7A0-89F4F64F2DD5}" type="slidenum">
              <a:rPr lang="es-VE" smtClean="0"/>
              <a:t>‹#›</a:t>
            </a:fld>
            <a:endParaRPr lang="es-VE"/>
          </a:p>
        </p:txBody>
      </p:sp>
    </p:spTree>
    <p:extLst>
      <p:ext uri="{BB962C8B-B14F-4D97-AF65-F5344CB8AC3E}">
        <p14:creationId xmlns:p14="http://schemas.microsoft.com/office/powerpoint/2010/main" val="38853332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468369-AE4A-FD46-8B4C-BF04D3051B9F}" type="datetimeFigureOut">
              <a:rPr lang="es-VE" smtClean="0"/>
              <a:t>8/2/26</a:t>
            </a:fld>
            <a:endParaRPr lang="es-VE"/>
          </a:p>
        </p:txBody>
      </p:sp>
      <p:sp>
        <p:nvSpPr>
          <p:cNvPr id="3" name="Footer Placeholder 2"/>
          <p:cNvSpPr>
            <a:spLocks noGrp="1"/>
          </p:cNvSpPr>
          <p:nvPr>
            <p:ph type="ftr" sz="quarter" idx="11"/>
          </p:nvPr>
        </p:nvSpPr>
        <p:spPr/>
        <p:txBody>
          <a:bodyPr/>
          <a:lstStyle/>
          <a:p>
            <a:endParaRPr lang="es-VE"/>
          </a:p>
        </p:txBody>
      </p:sp>
      <p:sp>
        <p:nvSpPr>
          <p:cNvPr id="4" name="Slide Number Placeholder 3"/>
          <p:cNvSpPr>
            <a:spLocks noGrp="1"/>
          </p:cNvSpPr>
          <p:nvPr>
            <p:ph type="sldNum" sz="quarter" idx="12"/>
          </p:nvPr>
        </p:nvSpPr>
        <p:spPr/>
        <p:txBody>
          <a:bodyPr/>
          <a:lstStyle/>
          <a:p>
            <a:fld id="{85376CA3-0BCD-9F4E-B7A0-89F4F64F2DD5}" type="slidenum">
              <a:rPr lang="es-VE" smtClean="0"/>
              <a:t>‹#›</a:t>
            </a:fld>
            <a:endParaRPr lang="es-VE"/>
          </a:p>
        </p:txBody>
      </p:sp>
    </p:spTree>
    <p:extLst>
      <p:ext uri="{BB962C8B-B14F-4D97-AF65-F5344CB8AC3E}">
        <p14:creationId xmlns:p14="http://schemas.microsoft.com/office/powerpoint/2010/main" val="2176461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65492" y="619442"/>
            <a:ext cx="2179627" cy="2168049"/>
          </a:xfrm>
        </p:spPr>
        <p:txBody>
          <a:bodyPr anchor="b"/>
          <a:lstStyle>
            <a:lvl1pPr>
              <a:defRPr sz="2365"/>
            </a:lvl1pPr>
          </a:lstStyle>
          <a:p>
            <a:r>
              <a:rPr lang="es-ES"/>
              <a:t>Haga clic para modificar el estilo de título del patrón</a:t>
            </a:r>
            <a:endParaRPr lang="en-US" dirty="0"/>
          </a:p>
        </p:txBody>
      </p:sp>
      <p:sp>
        <p:nvSpPr>
          <p:cNvPr id="3" name="Content Placeholder 2"/>
          <p:cNvSpPr>
            <a:spLocks noGrp="1"/>
          </p:cNvSpPr>
          <p:nvPr>
            <p:ph idx="1"/>
          </p:nvPr>
        </p:nvSpPr>
        <p:spPr>
          <a:xfrm>
            <a:off x="2873025" y="1337826"/>
            <a:ext cx="3421231" cy="6603085"/>
          </a:xfrm>
        </p:spPr>
        <p:txBody>
          <a:bodyPr/>
          <a:lstStyle>
            <a:lvl1pPr>
              <a:defRPr sz="2365"/>
            </a:lvl1pPr>
            <a:lvl2pPr>
              <a:defRPr sz="2069"/>
            </a:lvl2pPr>
            <a:lvl3pPr>
              <a:defRPr sz="1774"/>
            </a:lvl3pPr>
            <a:lvl4pPr>
              <a:defRPr sz="1478"/>
            </a:lvl4pPr>
            <a:lvl5pPr>
              <a:defRPr sz="1478"/>
            </a:lvl5pPr>
            <a:lvl6pPr>
              <a:defRPr sz="1478"/>
            </a:lvl6pPr>
            <a:lvl7pPr>
              <a:defRPr sz="1478"/>
            </a:lvl7pPr>
            <a:lvl8pPr>
              <a:defRPr sz="1478"/>
            </a:lvl8pPr>
            <a:lvl9pPr>
              <a:defRPr sz="1478"/>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65492" y="2787491"/>
            <a:ext cx="2179627" cy="5164173"/>
          </a:xfrm>
        </p:spPr>
        <p:txBody>
          <a:bodyPr/>
          <a:lstStyle>
            <a:lvl1pPr marL="0" indent="0">
              <a:buNone/>
              <a:defRPr sz="1183"/>
            </a:lvl1pPr>
            <a:lvl2pPr marL="337917" indent="0">
              <a:buNone/>
              <a:defRPr sz="1035"/>
            </a:lvl2pPr>
            <a:lvl3pPr marL="675833" indent="0">
              <a:buNone/>
              <a:defRPr sz="887"/>
            </a:lvl3pPr>
            <a:lvl4pPr marL="1013750" indent="0">
              <a:buNone/>
              <a:defRPr sz="739"/>
            </a:lvl4pPr>
            <a:lvl5pPr marL="1351666" indent="0">
              <a:buNone/>
              <a:defRPr sz="739"/>
            </a:lvl5pPr>
            <a:lvl6pPr marL="1689583" indent="0">
              <a:buNone/>
              <a:defRPr sz="739"/>
            </a:lvl6pPr>
            <a:lvl7pPr marL="2027499" indent="0">
              <a:buNone/>
              <a:defRPr sz="739"/>
            </a:lvl7pPr>
            <a:lvl8pPr marL="2365416" indent="0">
              <a:buNone/>
              <a:defRPr sz="739"/>
            </a:lvl8pPr>
            <a:lvl9pPr marL="2703332" indent="0">
              <a:buNone/>
              <a:defRPr sz="739"/>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2468369-AE4A-FD46-8B4C-BF04D3051B9F}" type="datetimeFigureOut">
              <a:rPr lang="es-VE" smtClean="0"/>
              <a:t>8/2/26</a:t>
            </a:fld>
            <a:endParaRPr lang="es-VE"/>
          </a:p>
        </p:txBody>
      </p:sp>
      <p:sp>
        <p:nvSpPr>
          <p:cNvPr id="6" name="Footer Placeholder 5"/>
          <p:cNvSpPr>
            <a:spLocks noGrp="1"/>
          </p:cNvSpPr>
          <p:nvPr>
            <p:ph type="ftr" sz="quarter" idx="11"/>
          </p:nvPr>
        </p:nvSpPr>
        <p:spPr/>
        <p:txBody>
          <a:bodyPr/>
          <a:lstStyle/>
          <a:p>
            <a:endParaRPr lang="es-VE"/>
          </a:p>
        </p:txBody>
      </p:sp>
      <p:sp>
        <p:nvSpPr>
          <p:cNvPr id="7" name="Slide Number Placeholder 6"/>
          <p:cNvSpPr>
            <a:spLocks noGrp="1"/>
          </p:cNvSpPr>
          <p:nvPr>
            <p:ph type="sldNum" sz="quarter" idx="12"/>
          </p:nvPr>
        </p:nvSpPr>
        <p:spPr/>
        <p:txBody>
          <a:bodyPr/>
          <a:lstStyle/>
          <a:p>
            <a:fld id="{85376CA3-0BCD-9F4E-B7A0-89F4F64F2DD5}" type="slidenum">
              <a:rPr lang="es-VE" smtClean="0"/>
              <a:t>‹#›</a:t>
            </a:fld>
            <a:endParaRPr lang="es-VE"/>
          </a:p>
        </p:txBody>
      </p:sp>
    </p:spTree>
    <p:extLst>
      <p:ext uri="{BB962C8B-B14F-4D97-AF65-F5344CB8AC3E}">
        <p14:creationId xmlns:p14="http://schemas.microsoft.com/office/powerpoint/2010/main" val="1285261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65492" y="619442"/>
            <a:ext cx="2179627" cy="2168049"/>
          </a:xfrm>
        </p:spPr>
        <p:txBody>
          <a:bodyPr anchor="b"/>
          <a:lstStyle>
            <a:lvl1pPr>
              <a:defRPr sz="2365"/>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2873025" y="1337826"/>
            <a:ext cx="3421231" cy="6603085"/>
          </a:xfrm>
        </p:spPr>
        <p:txBody>
          <a:bodyPr anchor="t"/>
          <a:lstStyle>
            <a:lvl1pPr marL="0" indent="0">
              <a:buNone/>
              <a:defRPr sz="2365"/>
            </a:lvl1pPr>
            <a:lvl2pPr marL="337917" indent="0">
              <a:buNone/>
              <a:defRPr sz="2069"/>
            </a:lvl2pPr>
            <a:lvl3pPr marL="675833" indent="0">
              <a:buNone/>
              <a:defRPr sz="1774"/>
            </a:lvl3pPr>
            <a:lvl4pPr marL="1013750" indent="0">
              <a:buNone/>
              <a:defRPr sz="1478"/>
            </a:lvl4pPr>
            <a:lvl5pPr marL="1351666" indent="0">
              <a:buNone/>
              <a:defRPr sz="1478"/>
            </a:lvl5pPr>
            <a:lvl6pPr marL="1689583" indent="0">
              <a:buNone/>
              <a:defRPr sz="1478"/>
            </a:lvl6pPr>
            <a:lvl7pPr marL="2027499" indent="0">
              <a:buNone/>
              <a:defRPr sz="1478"/>
            </a:lvl7pPr>
            <a:lvl8pPr marL="2365416" indent="0">
              <a:buNone/>
              <a:defRPr sz="1478"/>
            </a:lvl8pPr>
            <a:lvl9pPr marL="2703332" indent="0">
              <a:buNone/>
              <a:defRPr sz="1478"/>
            </a:lvl9pPr>
          </a:lstStyle>
          <a:p>
            <a:r>
              <a:rPr lang="es-ES"/>
              <a:t>Haga clic en el icono para agregar una imagen</a:t>
            </a:r>
            <a:endParaRPr lang="en-US" dirty="0"/>
          </a:p>
        </p:txBody>
      </p:sp>
      <p:sp>
        <p:nvSpPr>
          <p:cNvPr id="4" name="Text Placeholder 3"/>
          <p:cNvSpPr>
            <a:spLocks noGrp="1"/>
          </p:cNvSpPr>
          <p:nvPr>
            <p:ph type="body" sz="half" idx="2"/>
          </p:nvPr>
        </p:nvSpPr>
        <p:spPr>
          <a:xfrm>
            <a:off x="465492" y="2787491"/>
            <a:ext cx="2179627" cy="5164173"/>
          </a:xfrm>
        </p:spPr>
        <p:txBody>
          <a:bodyPr/>
          <a:lstStyle>
            <a:lvl1pPr marL="0" indent="0">
              <a:buNone/>
              <a:defRPr sz="1183"/>
            </a:lvl1pPr>
            <a:lvl2pPr marL="337917" indent="0">
              <a:buNone/>
              <a:defRPr sz="1035"/>
            </a:lvl2pPr>
            <a:lvl3pPr marL="675833" indent="0">
              <a:buNone/>
              <a:defRPr sz="887"/>
            </a:lvl3pPr>
            <a:lvl4pPr marL="1013750" indent="0">
              <a:buNone/>
              <a:defRPr sz="739"/>
            </a:lvl4pPr>
            <a:lvl5pPr marL="1351666" indent="0">
              <a:buNone/>
              <a:defRPr sz="739"/>
            </a:lvl5pPr>
            <a:lvl6pPr marL="1689583" indent="0">
              <a:buNone/>
              <a:defRPr sz="739"/>
            </a:lvl6pPr>
            <a:lvl7pPr marL="2027499" indent="0">
              <a:buNone/>
              <a:defRPr sz="739"/>
            </a:lvl7pPr>
            <a:lvl8pPr marL="2365416" indent="0">
              <a:buNone/>
              <a:defRPr sz="739"/>
            </a:lvl8pPr>
            <a:lvl9pPr marL="2703332" indent="0">
              <a:buNone/>
              <a:defRPr sz="739"/>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2468369-AE4A-FD46-8B4C-BF04D3051B9F}" type="datetimeFigureOut">
              <a:rPr lang="es-VE" smtClean="0"/>
              <a:t>8/2/26</a:t>
            </a:fld>
            <a:endParaRPr lang="es-VE"/>
          </a:p>
        </p:txBody>
      </p:sp>
      <p:sp>
        <p:nvSpPr>
          <p:cNvPr id="6" name="Footer Placeholder 5"/>
          <p:cNvSpPr>
            <a:spLocks noGrp="1"/>
          </p:cNvSpPr>
          <p:nvPr>
            <p:ph type="ftr" sz="quarter" idx="11"/>
          </p:nvPr>
        </p:nvSpPr>
        <p:spPr/>
        <p:txBody>
          <a:bodyPr/>
          <a:lstStyle/>
          <a:p>
            <a:endParaRPr lang="es-VE"/>
          </a:p>
        </p:txBody>
      </p:sp>
      <p:sp>
        <p:nvSpPr>
          <p:cNvPr id="7" name="Slide Number Placeholder 6"/>
          <p:cNvSpPr>
            <a:spLocks noGrp="1"/>
          </p:cNvSpPr>
          <p:nvPr>
            <p:ph type="sldNum" sz="quarter" idx="12"/>
          </p:nvPr>
        </p:nvSpPr>
        <p:spPr/>
        <p:txBody>
          <a:bodyPr/>
          <a:lstStyle/>
          <a:p>
            <a:fld id="{85376CA3-0BCD-9F4E-B7A0-89F4F64F2DD5}" type="slidenum">
              <a:rPr lang="es-VE" smtClean="0"/>
              <a:t>‹#›</a:t>
            </a:fld>
            <a:endParaRPr lang="es-VE"/>
          </a:p>
        </p:txBody>
      </p:sp>
    </p:spTree>
    <p:extLst>
      <p:ext uri="{BB962C8B-B14F-4D97-AF65-F5344CB8AC3E}">
        <p14:creationId xmlns:p14="http://schemas.microsoft.com/office/powerpoint/2010/main" val="23832636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4612" y="494696"/>
            <a:ext cx="5828765" cy="179595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464612" y="2473468"/>
            <a:ext cx="5828765" cy="5895459"/>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464612" y="8611974"/>
            <a:ext cx="1520547" cy="494694"/>
          </a:xfrm>
          <a:prstGeom prst="rect">
            <a:avLst/>
          </a:prstGeom>
        </p:spPr>
        <p:txBody>
          <a:bodyPr vert="horz" lIns="91440" tIns="45720" rIns="91440" bIns="45720" rtlCol="0" anchor="ctr"/>
          <a:lstStyle>
            <a:lvl1pPr algn="l">
              <a:defRPr sz="887">
                <a:solidFill>
                  <a:schemeClr val="tx1">
                    <a:tint val="75000"/>
                  </a:schemeClr>
                </a:solidFill>
              </a:defRPr>
            </a:lvl1pPr>
          </a:lstStyle>
          <a:p>
            <a:fld id="{C2468369-AE4A-FD46-8B4C-BF04D3051B9F}" type="datetimeFigureOut">
              <a:rPr lang="es-VE" smtClean="0"/>
              <a:t>8/2/26</a:t>
            </a:fld>
            <a:endParaRPr lang="es-VE"/>
          </a:p>
        </p:txBody>
      </p:sp>
      <p:sp>
        <p:nvSpPr>
          <p:cNvPr id="5" name="Footer Placeholder 4"/>
          <p:cNvSpPr>
            <a:spLocks noGrp="1"/>
          </p:cNvSpPr>
          <p:nvPr>
            <p:ph type="ftr" sz="quarter" idx="3"/>
          </p:nvPr>
        </p:nvSpPr>
        <p:spPr>
          <a:xfrm>
            <a:off x="2238584" y="8611974"/>
            <a:ext cx="2280821" cy="494694"/>
          </a:xfrm>
          <a:prstGeom prst="rect">
            <a:avLst/>
          </a:prstGeom>
        </p:spPr>
        <p:txBody>
          <a:bodyPr vert="horz" lIns="91440" tIns="45720" rIns="91440" bIns="45720" rtlCol="0" anchor="ctr"/>
          <a:lstStyle>
            <a:lvl1pPr algn="ctr">
              <a:defRPr sz="887">
                <a:solidFill>
                  <a:schemeClr val="tx1">
                    <a:tint val="75000"/>
                  </a:schemeClr>
                </a:solidFill>
              </a:defRPr>
            </a:lvl1pPr>
          </a:lstStyle>
          <a:p>
            <a:endParaRPr lang="es-VE"/>
          </a:p>
        </p:txBody>
      </p:sp>
      <p:sp>
        <p:nvSpPr>
          <p:cNvPr id="6" name="Slide Number Placeholder 5"/>
          <p:cNvSpPr>
            <a:spLocks noGrp="1"/>
          </p:cNvSpPr>
          <p:nvPr>
            <p:ph type="sldNum" sz="quarter" idx="4"/>
          </p:nvPr>
        </p:nvSpPr>
        <p:spPr>
          <a:xfrm>
            <a:off x="4772829" y="8611974"/>
            <a:ext cx="1520547" cy="494694"/>
          </a:xfrm>
          <a:prstGeom prst="rect">
            <a:avLst/>
          </a:prstGeom>
        </p:spPr>
        <p:txBody>
          <a:bodyPr vert="horz" lIns="91440" tIns="45720" rIns="91440" bIns="45720" rtlCol="0" anchor="ctr"/>
          <a:lstStyle>
            <a:lvl1pPr algn="r">
              <a:defRPr sz="887">
                <a:solidFill>
                  <a:schemeClr val="tx1">
                    <a:tint val="75000"/>
                  </a:schemeClr>
                </a:solidFill>
              </a:defRPr>
            </a:lvl1pPr>
          </a:lstStyle>
          <a:p>
            <a:fld id="{85376CA3-0BCD-9F4E-B7A0-89F4F64F2DD5}" type="slidenum">
              <a:rPr lang="es-VE" smtClean="0"/>
              <a:t>‹#›</a:t>
            </a:fld>
            <a:endParaRPr lang="es-VE"/>
          </a:p>
        </p:txBody>
      </p:sp>
    </p:spTree>
    <p:extLst>
      <p:ext uri="{BB962C8B-B14F-4D97-AF65-F5344CB8AC3E}">
        <p14:creationId xmlns:p14="http://schemas.microsoft.com/office/powerpoint/2010/main" val="215260407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675833" rtl="0" eaLnBrk="1" latinLnBrk="0" hangingPunct="1">
        <a:lnSpc>
          <a:spcPct val="90000"/>
        </a:lnSpc>
        <a:spcBef>
          <a:spcPct val="0"/>
        </a:spcBef>
        <a:buNone/>
        <a:defRPr sz="3252" kern="1200">
          <a:solidFill>
            <a:schemeClr val="tx1"/>
          </a:solidFill>
          <a:latin typeface="+mj-lt"/>
          <a:ea typeface="+mj-ea"/>
          <a:cs typeface="+mj-cs"/>
        </a:defRPr>
      </a:lvl1pPr>
    </p:titleStyle>
    <p:bodyStyle>
      <a:lvl1pPr marL="168958" indent="-168958" algn="l" defTabSz="675833" rtl="0" eaLnBrk="1" latinLnBrk="0" hangingPunct="1">
        <a:lnSpc>
          <a:spcPct val="90000"/>
        </a:lnSpc>
        <a:spcBef>
          <a:spcPts val="739"/>
        </a:spcBef>
        <a:buFont typeface="Arial" panose="020B0604020202020204" pitchFamily="34" charset="0"/>
        <a:buChar char="•"/>
        <a:defRPr sz="2069" kern="1200">
          <a:solidFill>
            <a:schemeClr val="tx1"/>
          </a:solidFill>
          <a:latin typeface="+mn-lt"/>
          <a:ea typeface="+mn-ea"/>
          <a:cs typeface="+mn-cs"/>
        </a:defRPr>
      </a:lvl1pPr>
      <a:lvl2pPr marL="506875" indent="-168958" algn="l" defTabSz="675833" rtl="0" eaLnBrk="1" latinLnBrk="0" hangingPunct="1">
        <a:lnSpc>
          <a:spcPct val="90000"/>
        </a:lnSpc>
        <a:spcBef>
          <a:spcPts val="370"/>
        </a:spcBef>
        <a:buFont typeface="Arial" panose="020B0604020202020204" pitchFamily="34" charset="0"/>
        <a:buChar char="•"/>
        <a:defRPr sz="1774" kern="1200">
          <a:solidFill>
            <a:schemeClr val="tx1"/>
          </a:solidFill>
          <a:latin typeface="+mn-lt"/>
          <a:ea typeface="+mn-ea"/>
          <a:cs typeface="+mn-cs"/>
        </a:defRPr>
      </a:lvl2pPr>
      <a:lvl3pPr marL="844791" indent="-168958" algn="l" defTabSz="675833" rtl="0" eaLnBrk="1" latinLnBrk="0" hangingPunct="1">
        <a:lnSpc>
          <a:spcPct val="90000"/>
        </a:lnSpc>
        <a:spcBef>
          <a:spcPts val="370"/>
        </a:spcBef>
        <a:buFont typeface="Arial" panose="020B0604020202020204" pitchFamily="34" charset="0"/>
        <a:buChar char="•"/>
        <a:defRPr sz="1478" kern="1200">
          <a:solidFill>
            <a:schemeClr val="tx1"/>
          </a:solidFill>
          <a:latin typeface="+mn-lt"/>
          <a:ea typeface="+mn-ea"/>
          <a:cs typeface="+mn-cs"/>
        </a:defRPr>
      </a:lvl3pPr>
      <a:lvl4pPr marL="1182708" indent="-168958" algn="l" defTabSz="675833" rtl="0" eaLnBrk="1" latinLnBrk="0" hangingPunct="1">
        <a:lnSpc>
          <a:spcPct val="90000"/>
        </a:lnSpc>
        <a:spcBef>
          <a:spcPts val="370"/>
        </a:spcBef>
        <a:buFont typeface="Arial" panose="020B0604020202020204" pitchFamily="34" charset="0"/>
        <a:buChar char="•"/>
        <a:defRPr sz="1330" kern="1200">
          <a:solidFill>
            <a:schemeClr val="tx1"/>
          </a:solidFill>
          <a:latin typeface="+mn-lt"/>
          <a:ea typeface="+mn-ea"/>
          <a:cs typeface="+mn-cs"/>
        </a:defRPr>
      </a:lvl4pPr>
      <a:lvl5pPr marL="1520624" indent="-168958" algn="l" defTabSz="675833" rtl="0" eaLnBrk="1" latinLnBrk="0" hangingPunct="1">
        <a:lnSpc>
          <a:spcPct val="90000"/>
        </a:lnSpc>
        <a:spcBef>
          <a:spcPts val="370"/>
        </a:spcBef>
        <a:buFont typeface="Arial" panose="020B0604020202020204" pitchFamily="34" charset="0"/>
        <a:buChar char="•"/>
        <a:defRPr sz="1330" kern="1200">
          <a:solidFill>
            <a:schemeClr val="tx1"/>
          </a:solidFill>
          <a:latin typeface="+mn-lt"/>
          <a:ea typeface="+mn-ea"/>
          <a:cs typeface="+mn-cs"/>
        </a:defRPr>
      </a:lvl5pPr>
      <a:lvl6pPr marL="1858541" indent="-168958" algn="l" defTabSz="675833" rtl="0" eaLnBrk="1" latinLnBrk="0" hangingPunct="1">
        <a:lnSpc>
          <a:spcPct val="90000"/>
        </a:lnSpc>
        <a:spcBef>
          <a:spcPts val="370"/>
        </a:spcBef>
        <a:buFont typeface="Arial" panose="020B0604020202020204" pitchFamily="34" charset="0"/>
        <a:buChar char="•"/>
        <a:defRPr sz="1330" kern="1200">
          <a:solidFill>
            <a:schemeClr val="tx1"/>
          </a:solidFill>
          <a:latin typeface="+mn-lt"/>
          <a:ea typeface="+mn-ea"/>
          <a:cs typeface="+mn-cs"/>
        </a:defRPr>
      </a:lvl6pPr>
      <a:lvl7pPr marL="2196457" indent="-168958" algn="l" defTabSz="675833" rtl="0" eaLnBrk="1" latinLnBrk="0" hangingPunct="1">
        <a:lnSpc>
          <a:spcPct val="90000"/>
        </a:lnSpc>
        <a:spcBef>
          <a:spcPts val="370"/>
        </a:spcBef>
        <a:buFont typeface="Arial" panose="020B0604020202020204" pitchFamily="34" charset="0"/>
        <a:buChar char="•"/>
        <a:defRPr sz="1330" kern="1200">
          <a:solidFill>
            <a:schemeClr val="tx1"/>
          </a:solidFill>
          <a:latin typeface="+mn-lt"/>
          <a:ea typeface="+mn-ea"/>
          <a:cs typeface="+mn-cs"/>
        </a:defRPr>
      </a:lvl7pPr>
      <a:lvl8pPr marL="2534374" indent="-168958" algn="l" defTabSz="675833" rtl="0" eaLnBrk="1" latinLnBrk="0" hangingPunct="1">
        <a:lnSpc>
          <a:spcPct val="90000"/>
        </a:lnSpc>
        <a:spcBef>
          <a:spcPts val="370"/>
        </a:spcBef>
        <a:buFont typeface="Arial" panose="020B0604020202020204" pitchFamily="34" charset="0"/>
        <a:buChar char="•"/>
        <a:defRPr sz="1330" kern="1200">
          <a:solidFill>
            <a:schemeClr val="tx1"/>
          </a:solidFill>
          <a:latin typeface="+mn-lt"/>
          <a:ea typeface="+mn-ea"/>
          <a:cs typeface="+mn-cs"/>
        </a:defRPr>
      </a:lvl8pPr>
      <a:lvl9pPr marL="2872290" indent="-168958" algn="l" defTabSz="675833" rtl="0" eaLnBrk="1" latinLnBrk="0" hangingPunct="1">
        <a:lnSpc>
          <a:spcPct val="90000"/>
        </a:lnSpc>
        <a:spcBef>
          <a:spcPts val="370"/>
        </a:spcBef>
        <a:buFont typeface="Arial" panose="020B0604020202020204" pitchFamily="34" charset="0"/>
        <a:buChar char="•"/>
        <a:defRPr sz="1330" kern="1200">
          <a:solidFill>
            <a:schemeClr val="tx1"/>
          </a:solidFill>
          <a:latin typeface="+mn-lt"/>
          <a:ea typeface="+mn-ea"/>
          <a:cs typeface="+mn-cs"/>
        </a:defRPr>
      </a:lvl9pPr>
    </p:bodyStyle>
    <p:otherStyle>
      <a:defPPr>
        <a:defRPr lang="en-US"/>
      </a:defPPr>
      <a:lvl1pPr marL="0" algn="l" defTabSz="675833" rtl="0" eaLnBrk="1" latinLnBrk="0" hangingPunct="1">
        <a:defRPr sz="1330" kern="1200">
          <a:solidFill>
            <a:schemeClr val="tx1"/>
          </a:solidFill>
          <a:latin typeface="+mn-lt"/>
          <a:ea typeface="+mn-ea"/>
          <a:cs typeface="+mn-cs"/>
        </a:defRPr>
      </a:lvl1pPr>
      <a:lvl2pPr marL="337917" algn="l" defTabSz="675833" rtl="0" eaLnBrk="1" latinLnBrk="0" hangingPunct="1">
        <a:defRPr sz="1330" kern="1200">
          <a:solidFill>
            <a:schemeClr val="tx1"/>
          </a:solidFill>
          <a:latin typeface="+mn-lt"/>
          <a:ea typeface="+mn-ea"/>
          <a:cs typeface="+mn-cs"/>
        </a:defRPr>
      </a:lvl2pPr>
      <a:lvl3pPr marL="675833" algn="l" defTabSz="675833" rtl="0" eaLnBrk="1" latinLnBrk="0" hangingPunct="1">
        <a:defRPr sz="1330" kern="1200">
          <a:solidFill>
            <a:schemeClr val="tx1"/>
          </a:solidFill>
          <a:latin typeface="+mn-lt"/>
          <a:ea typeface="+mn-ea"/>
          <a:cs typeface="+mn-cs"/>
        </a:defRPr>
      </a:lvl3pPr>
      <a:lvl4pPr marL="1013750" algn="l" defTabSz="675833" rtl="0" eaLnBrk="1" latinLnBrk="0" hangingPunct="1">
        <a:defRPr sz="1330" kern="1200">
          <a:solidFill>
            <a:schemeClr val="tx1"/>
          </a:solidFill>
          <a:latin typeface="+mn-lt"/>
          <a:ea typeface="+mn-ea"/>
          <a:cs typeface="+mn-cs"/>
        </a:defRPr>
      </a:lvl4pPr>
      <a:lvl5pPr marL="1351666" algn="l" defTabSz="675833" rtl="0" eaLnBrk="1" latinLnBrk="0" hangingPunct="1">
        <a:defRPr sz="1330" kern="1200">
          <a:solidFill>
            <a:schemeClr val="tx1"/>
          </a:solidFill>
          <a:latin typeface="+mn-lt"/>
          <a:ea typeface="+mn-ea"/>
          <a:cs typeface="+mn-cs"/>
        </a:defRPr>
      </a:lvl5pPr>
      <a:lvl6pPr marL="1689583" algn="l" defTabSz="675833" rtl="0" eaLnBrk="1" latinLnBrk="0" hangingPunct="1">
        <a:defRPr sz="1330" kern="1200">
          <a:solidFill>
            <a:schemeClr val="tx1"/>
          </a:solidFill>
          <a:latin typeface="+mn-lt"/>
          <a:ea typeface="+mn-ea"/>
          <a:cs typeface="+mn-cs"/>
        </a:defRPr>
      </a:lvl6pPr>
      <a:lvl7pPr marL="2027499" algn="l" defTabSz="675833" rtl="0" eaLnBrk="1" latinLnBrk="0" hangingPunct="1">
        <a:defRPr sz="1330" kern="1200">
          <a:solidFill>
            <a:schemeClr val="tx1"/>
          </a:solidFill>
          <a:latin typeface="+mn-lt"/>
          <a:ea typeface="+mn-ea"/>
          <a:cs typeface="+mn-cs"/>
        </a:defRPr>
      </a:lvl7pPr>
      <a:lvl8pPr marL="2365416" algn="l" defTabSz="675833" rtl="0" eaLnBrk="1" latinLnBrk="0" hangingPunct="1">
        <a:defRPr sz="1330" kern="1200">
          <a:solidFill>
            <a:schemeClr val="tx1"/>
          </a:solidFill>
          <a:latin typeface="+mn-lt"/>
          <a:ea typeface="+mn-ea"/>
          <a:cs typeface="+mn-cs"/>
        </a:defRPr>
      </a:lvl8pPr>
      <a:lvl9pPr marL="2703332" algn="l" defTabSz="675833" rtl="0" eaLnBrk="1" latinLnBrk="0" hangingPunct="1">
        <a:defRPr sz="13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9.emf"/></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8" Type="http://schemas.openxmlformats.org/officeDocument/2006/relationships/image" Target="../media/image26.jpeg"/><Relationship Id="rId13" Type="http://schemas.openxmlformats.org/officeDocument/2006/relationships/image" Target="../media/image30.png"/><Relationship Id="rId3" Type="http://schemas.openxmlformats.org/officeDocument/2006/relationships/image" Target="../media/image21.png"/><Relationship Id="rId7" Type="http://schemas.openxmlformats.org/officeDocument/2006/relationships/image" Target="../media/image25.jpeg"/><Relationship Id="rId12" Type="http://schemas.openxmlformats.org/officeDocument/2006/relationships/image" Target="../media/image29.jpe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4.jpeg"/><Relationship Id="rId11" Type="http://schemas.microsoft.com/office/2007/relationships/hdphoto" Target="../media/hdphoto1.wdp"/><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jpeg"/><Relationship Id="rId14" Type="http://schemas.openxmlformats.org/officeDocument/2006/relationships/image" Target="../media/image31.jpe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2.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 Id="rId5" Type="http://schemas.openxmlformats.org/officeDocument/2006/relationships/hyperlink" Target="https://www.youtube.com/watch?v=wFWL3ZXvPP4" TargetMode="External"/><Relationship Id="rId4" Type="http://schemas.openxmlformats.org/officeDocument/2006/relationships/hyperlink" Target="https://www.youtube.com/watch?v=cuRc7uYdWb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0.png"/><Relationship Id="rId7" Type="http://schemas.openxmlformats.org/officeDocument/2006/relationships/image" Target="../media/image6.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2.png"/><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6DECE669-881B-A78C-77E1-9644B5D4EEFF}"/>
              </a:ext>
            </a:extLst>
          </p:cNvPr>
          <p:cNvPicPr>
            <a:picLocks noChangeAspect="1"/>
          </p:cNvPicPr>
          <p:nvPr/>
        </p:nvPicPr>
        <p:blipFill>
          <a:blip r:embed="rId2"/>
          <a:stretch>
            <a:fillRect/>
          </a:stretch>
        </p:blipFill>
        <p:spPr>
          <a:xfrm>
            <a:off x="0" y="-10969"/>
            <a:ext cx="1769324" cy="2319017"/>
          </a:xfrm>
          <a:prstGeom prst="rect">
            <a:avLst/>
          </a:prstGeom>
        </p:spPr>
      </p:pic>
      <p:pic>
        <p:nvPicPr>
          <p:cNvPr id="2" name="Imagen 1">
            <a:extLst>
              <a:ext uri="{FF2B5EF4-FFF2-40B4-BE49-F238E27FC236}">
                <a16:creationId xmlns:a16="http://schemas.microsoft.com/office/drawing/2014/main" id="{FCF280A8-B368-173B-C671-022D571EC9F4}"/>
              </a:ext>
            </a:extLst>
          </p:cNvPr>
          <p:cNvPicPr>
            <a:picLocks noChangeAspect="1"/>
          </p:cNvPicPr>
          <p:nvPr/>
        </p:nvPicPr>
        <p:blipFill>
          <a:blip r:embed="rId3"/>
          <a:stretch>
            <a:fillRect/>
          </a:stretch>
        </p:blipFill>
        <p:spPr>
          <a:xfrm>
            <a:off x="0" y="8669809"/>
            <a:ext cx="6757988" cy="621829"/>
          </a:xfrm>
          <a:prstGeom prst="rect">
            <a:avLst/>
          </a:prstGeom>
        </p:spPr>
      </p:pic>
      <p:pic>
        <p:nvPicPr>
          <p:cNvPr id="4" name="Imagen 3">
            <a:extLst>
              <a:ext uri="{FF2B5EF4-FFF2-40B4-BE49-F238E27FC236}">
                <a16:creationId xmlns:a16="http://schemas.microsoft.com/office/drawing/2014/main" id="{9C1055C6-CEF5-679E-64F6-56E9B7CC91F4}"/>
              </a:ext>
            </a:extLst>
          </p:cNvPr>
          <p:cNvPicPr>
            <a:picLocks noChangeAspect="1"/>
          </p:cNvPicPr>
          <p:nvPr/>
        </p:nvPicPr>
        <p:blipFill>
          <a:blip r:embed="rId4"/>
          <a:srcRect l="41188" b="-636"/>
          <a:stretch>
            <a:fillRect/>
          </a:stretch>
        </p:blipFill>
        <p:spPr>
          <a:xfrm>
            <a:off x="2756263" y="160421"/>
            <a:ext cx="3935642" cy="2595842"/>
          </a:xfrm>
          <a:prstGeom prst="rect">
            <a:avLst/>
          </a:prstGeom>
        </p:spPr>
      </p:pic>
      <p:sp>
        <p:nvSpPr>
          <p:cNvPr id="6" name="CuadroTexto 5">
            <a:extLst>
              <a:ext uri="{FF2B5EF4-FFF2-40B4-BE49-F238E27FC236}">
                <a16:creationId xmlns:a16="http://schemas.microsoft.com/office/drawing/2014/main" id="{B754A7F6-69BC-2DE1-76FB-1CD6A4C9DEE5}"/>
              </a:ext>
            </a:extLst>
          </p:cNvPr>
          <p:cNvSpPr txBox="1"/>
          <p:nvPr/>
        </p:nvSpPr>
        <p:spPr>
          <a:xfrm>
            <a:off x="66083" y="2139681"/>
            <a:ext cx="5999748" cy="1200329"/>
          </a:xfrm>
          <a:prstGeom prst="rect">
            <a:avLst/>
          </a:prstGeom>
          <a:noFill/>
        </p:spPr>
        <p:txBody>
          <a:bodyPr wrap="square" rtlCol="0">
            <a:spAutoFit/>
          </a:bodyPr>
          <a:lstStyle/>
          <a:p>
            <a:r>
              <a:rPr lang="es-VE" sz="36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PLAN DE</a:t>
            </a:r>
          </a:p>
          <a:p>
            <a:r>
              <a:rPr lang="es-VE" sz="36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ALIMENTACIÓN</a:t>
            </a:r>
          </a:p>
        </p:txBody>
      </p:sp>
      <p:sp>
        <p:nvSpPr>
          <p:cNvPr id="8" name="CuadroTexto 7">
            <a:extLst>
              <a:ext uri="{FF2B5EF4-FFF2-40B4-BE49-F238E27FC236}">
                <a16:creationId xmlns:a16="http://schemas.microsoft.com/office/drawing/2014/main" id="{A3311A8D-0E56-354C-309B-4F756D5268A7}"/>
              </a:ext>
            </a:extLst>
          </p:cNvPr>
          <p:cNvSpPr txBox="1"/>
          <p:nvPr/>
        </p:nvSpPr>
        <p:spPr>
          <a:xfrm>
            <a:off x="1899514" y="3340010"/>
            <a:ext cx="4792391" cy="1631216"/>
          </a:xfrm>
          <a:prstGeom prst="rect">
            <a:avLst/>
          </a:prstGeom>
          <a:noFill/>
        </p:spPr>
        <p:txBody>
          <a:bodyPr wrap="square" rtlCol="0">
            <a:spAutoFit/>
          </a:bodyPr>
          <a:lstStyle/>
          <a:p>
            <a:r>
              <a:rPr lang="es-VE" sz="2000" b="1" dirty="0">
                <a:latin typeface="Arial Black" panose="020B0604020202020204" pitchFamily="34" charset="0"/>
                <a:cs typeface="Arial Black" panose="020B0604020202020204" pitchFamily="34" charset="0"/>
              </a:rPr>
              <a:t>Paciente: {{PACIENTE}} </a:t>
            </a:r>
          </a:p>
          <a:p>
            <a:r>
              <a:rPr lang="es-VE" sz="2000" b="1" dirty="0">
                <a:latin typeface="Arial Black" panose="020B0604020202020204" pitchFamily="34" charset="0"/>
                <a:cs typeface="Arial Black" panose="020B0604020202020204" pitchFamily="34" charset="0"/>
              </a:rPr>
              <a:t>Disciplina: {{DISCIPLINA}}</a:t>
            </a:r>
          </a:p>
          <a:p>
            <a:r>
              <a:rPr lang="es-VE" sz="2000" b="1" dirty="0">
                <a:latin typeface="Arial Black" panose="020B0604020202020204" pitchFamily="34" charset="0"/>
                <a:cs typeface="Arial Black" panose="020B0604020202020204" pitchFamily="34" charset="0"/>
              </a:rPr>
              <a:t>Objetivo: {{OBJETIVO}}</a:t>
            </a:r>
          </a:p>
          <a:p>
            <a:r>
              <a:rPr lang="es-VE" sz="2000" b="1" dirty="0">
                <a:latin typeface="Arial Black" panose="020B0604020202020204" pitchFamily="34" charset="0"/>
                <a:cs typeface="Arial Black" panose="020B0604020202020204" pitchFamily="34" charset="0"/>
              </a:rPr>
              <a:t>Sexo: {{SEXO}}</a:t>
            </a:r>
          </a:p>
          <a:p>
            <a:r>
              <a:rPr lang="es-VE" sz="2000" b="1" dirty="0">
                <a:latin typeface="Arial Black" panose="020B0604020202020204" pitchFamily="34" charset="0"/>
                <a:cs typeface="Arial Black" panose="020B0604020202020204" pitchFamily="34" charset="0"/>
              </a:rPr>
              <a:t>Edad: {{EDAD}}</a:t>
            </a:r>
          </a:p>
        </p:txBody>
      </p:sp>
      <p:sp>
        <p:nvSpPr>
          <p:cNvPr id="9" name="CuadroTexto 8">
            <a:extLst>
              <a:ext uri="{FF2B5EF4-FFF2-40B4-BE49-F238E27FC236}">
                <a16:creationId xmlns:a16="http://schemas.microsoft.com/office/drawing/2014/main" id="{1D897114-946E-7267-669E-72D181C487C0}"/>
              </a:ext>
            </a:extLst>
          </p:cNvPr>
          <p:cNvSpPr txBox="1"/>
          <p:nvPr/>
        </p:nvSpPr>
        <p:spPr>
          <a:xfrm>
            <a:off x="240632" y="4988873"/>
            <a:ext cx="6451273" cy="3600986"/>
          </a:xfrm>
          <a:prstGeom prst="rect">
            <a:avLst/>
          </a:prstGeom>
          <a:noFill/>
        </p:spPr>
        <p:txBody>
          <a:bodyPr wrap="square" rtlCol="0">
            <a:spAutoFit/>
          </a:bodyPr>
          <a:lstStyle/>
          <a:p>
            <a:r>
              <a:rPr lang="es-VE" sz="1200" dirty="0">
                <a:solidFill>
                  <a:srgbClr val="033048"/>
                </a:solidFill>
                <a:latin typeface="Arial" panose="020B0604020202020204" pitchFamily="34" charset="0"/>
                <a:cs typeface="Arial" panose="020B0604020202020204" pitchFamily="34" charset="0"/>
              </a:rPr>
              <a:t>A continuación te presento tu plan de alimentación. Lo primero que debes conocer es que el mismo está diseñado tomando en cuenta todos y cada uno de los datos y resultados obtenidos en la consulta, por lo tanto es </a:t>
            </a:r>
            <a:r>
              <a:rPr lang="es-VE" sz="1200" b="1" dirty="0">
                <a:solidFill>
                  <a:srgbClr val="033048"/>
                </a:solidFill>
                <a:latin typeface="Arial" panose="020B0604020202020204" pitchFamily="34" charset="0"/>
                <a:cs typeface="Arial" panose="020B0604020202020204" pitchFamily="34" charset="0"/>
              </a:rPr>
              <a:t>PERSONAL E INDIVIDUAL</a:t>
            </a:r>
            <a:r>
              <a:rPr lang="es-VE" sz="1200" dirty="0">
                <a:solidFill>
                  <a:srgbClr val="033048"/>
                </a:solidFill>
                <a:latin typeface="Arial" panose="020B0604020202020204" pitchFamily="34" charset="0"/>
                <a:cs typeface="Arial" panose="020B0604020202020204" pitchFamily="34" charset="0"/>
              </a:rPr>
              <a:t>, lo que indica que no le será funcional a otra persona.</a:t>
            </a:r>
          </a:p>
          <a:p>
            <a:r>
              <a:rPr lang="es-VE" sz="1200" dirty="0">
                <a:solidFill>
                  <a:srgbClr val="033048"/>
                </a:solidFill>
                <a:latin typeface="Arial" panose="020B0604020202020204" pitchFamily="34" charset="0"/>
                <a:cs typeface="Arial" panose="020B0604020202020204" pitchFamily="34" charset="0"/>
              </a:rPr>
              <a:t>Inicialmente debes conocer que existen 6 grupos de alimentos con los cuales vamos a trabajar, y a partir de ellos hablaremos de </a:t>
            </a:r>
            <a:r>
              <a:rPr lang="es-VE" sz="1200" b="1" dirty="0">
                <a:solidFill>
                  <a:srgbClr val="033048"/>
                </a:solidFill>
                <a:latin typeface="Arial" panose="020B0604020202020204" pitchFamily="34" charset="0"/>
                <a:cs typeface="Arial" panose="020B0604020202020204" pitchFamily="34" charset="0"/>
              </a:rPr>
              <a:t>”RACIONES CORRESPONDIENTES”</a:t>
            </a:r>
            <a:r>
              <a:rPr lang="es-VE" sz="1200" dirty="0">
                <a:solidFill>
                  <a:srgbClr val="033048"/>
                </a:solidFill>
                <a:latin typeface="Arial" panose="020B0604020202020204" pitchFamily="34" charset="0"/>
                <a:cs typeface="Arial" panose="020B0604020202020204" pitchFamily="34" charset="0"/>
              </a:rPr>
              <a:t>, esto basicamente se describe como la cantidad total por tiempo de comida y durante todo el día de raciones a consumir de cada uno de los alimentos que puedas pertenecer a los 6 grupos que muestro seguidamente:</a:t>
            </a:r>
          </a:p>
          <a:p>
            <a:endParaRPr lang="es-VE" sz="1200" dirty="0">
              <a:solidFill>
                <a:srgbClr val="033048"/>
              </a:solidFill>
              <a:latin typeface="Arial" panose="020B0604020202020204" pitchFamily="34" charset="0"/>
              <a:cs typeface="Arial" panose="020B0604020202020204" pitchFamily="34" charset="0"/>
            </a:endParaRPr>
          </a:p>
          <a:p>
            <a:endParaRPr lang="es-VE" sz="1200" dirty="0">
              <a:solidFill>
                <a:srgbClr val="033048"/>
              </a:solidFill>
              <a:latin typeface="Arial" panose="020B0604020202020204" pitchFamily="34" charset="0"/>
              <a:cs typeface="Arial" panose="020B0604020202020204" pitchFamily="34" charset="0"/>
            </a:endParaRPr>
          </a:p>
          <a:p>
            <a:endParaRPr lang="es-VE" sz="1200" dirty="0">
              <a:solidFill>
                <a:srgbClr val="033048"/>
              </a:solidFill>
              <a:latin typeface="Arial" panose="020B0604020202020204" pitchFamily="34" charset="0"/>
              <a:cs typeface="Arial" panose="020B0604020202020204" pitchFamily="34" charset="0"/>
            </a:endParaRPr>
          </a:p>
          <a:p>
            <a:endParaRPr lang="es-VE" sz="1200" dirty="0">
              <a:solidFill>
                <a:srgbClr val="033048"/>
              </a:solidFill>
              <a:latin typeface="Arial" panose="020B0604020202020204" pitchFamily="34" charset="0"/>
              <a:cs typeface="Arial" panose="020B0604020202020204" pitchFamily="34" charset="0"/>
            </a:endParaRPr>
          </a:p>
          <a:p>
            <a:endParaRPr lang="es-VE" sz="1200" dirty="0">
              <a:solidFill>
                <a:srgbClr val="033048"/>
              </a:solidFill>
              <a:latin typeface="Arial" panose="020B0604020202020204" pitchFamily="34" charset="0"/>
              <a:cs typeface="Arial" panose="020B0604020202020204" pitchFamily="34" charset="0"/>
            </a:endParaRPr>
          </a:p>
          <a:p>
            <a:r>
              <a:rPr lang="es-VE" sz="1200" dirty="0">
                <a:solidFill>
                  <a:srgbClr val="033048"/>
                </a:solidFill>
                <a:latin typeface="Arial" panose="020B0604020202020204" pitchFamily="34" charset="0"/>
                <a:cs typeface="Arial" panose="020B0604020202020204" pitchFamily="34" charset="0"/>
              </a:rPr>
              <a:t>La cantidad y la frecuencia del consumo de cada uno de los grupos va estar directamente</a:t>
            </a:r>
          </a:p>
          <a:p>
            <a:r>
              <a:rPr lang="es-VE" sz="1200" dirty="0">
                <a:solidFill>
                  <a:srgbClr val="033048"/>
                </a:solidFill>
                <a:latin typeface="Arial" panose="020B0604020202020204" pitchFamily="34" charset="0"/>
                <a:cs typeface="Arial" panose="020B0604020202020204" pitchFamily="34" charset="0"/>
              </a:rPr>
              <a:t>relacionado con la planificación física y/o carga de entrenamiento o actividades que realices en tu día a día.</a:t>
            </a:r>
          </a:p>
          <a:p>
            <a:r>
              <a:rPr lang="es-VE" sz="1200" dirty="0">
                <a:solidFill>
                  <a:srgbClr val="033048"/>
                </a:solidFill>
                <a:latin typeface="Arial" panose="020B0604020202020204" pitchFamily="34" charset="0"/>
                <a:cs typeface="Arial" panose="020B0604020202020204" pitchFamily="34" charset="0"/>
              </a:rPr>
              <a:t>En la página siguiente conseguirás tu distribuición diaria y por tiempo de comida de cada uno de los grupos de alimentos adecuados a tus requerimientos de energía.</a:t>
            </a:r>
          </a:p>
        </p:txBody>
      </p:sp>
      <p:pic>
        <p:nvPicPr>
          <p:cNvPr id="11" name="Imagen 10">
            <a:extLst>
              <a:ext uri="{FF2B5EF4-FFF2-40B4-BE49-F238E27FC236}">
                <a16:creationId xmlns:a16="http://schemas.microsoft.com/office/drawing/2014/main" id="{953762A5-AD96-F6E3-A456-8764882072B7}"/>
              </a:ext>
            </a:extLst>
          </p:cNvPr>
          <p:cNvPicPr>
            <a:picLocks noChangeAspect="1"/>
          </p:cNvPicPr>
          <p:nvPr/>
        </p:nvPicPr>
        <p:blipFill>
          <a:blip r:embed="rId5"/>
          <a:stretch>
            <a:fillRect/>
          </a:stretch>
        </p:blipFill>
        <p:spPr>
          <a:xfrm>
            <a:off x="805431" y="6758214"/>
            <a:ext cx="5147127" cy="690054"/>
          </a:xfrm>
          <a:prstGeom prst="rect">
            <a:avLst/>
          </a:prstGeom>
        </p:spPr>
      </p:pic>
      <p:sp>
        <p:nvSpPr>
          <p:cNvPr id="5" name="CuadroTexto 4">
            <a:extLst>
              <a:ext uri="{FF2B5EF4-FFF2-40B4-BE49-F238E27FC236}">
                <a16:creationId xmlns:a16="http://schemas.microsoft.com/office/drawing/2014/main" id="{64F2ACFD-1AD4-9122-B894-7E545D0F3232}"/>
              </a:ext>
            </a:extLst>
          </p:cNvPr>
          <p:cNvSpPr txBox="1"/>
          <p:nvPr/>
        </p:nvSpPr>
        <p:spPr>
          <a:xfrm>
            <a:off x="4608191" y="2756263"/>
            <a:ext cx="1667415" cy="261610"/>
          </a:xfrm>
          <a:prstGeom prst="rect">
            <a:avLst/>
          </a:prstGeom>
          <a:noFill/>
        </p:spPr>
        <p:txBody>
          <a:bodyPr wrap="square" rtlCol="0">
            <a:spAutoFit/>
          </a:bodyPr>
          <a:lstStyle/>
          <a:p>
            <a:r>
              <a:rPr lang="es-VE" sz="1100" b="1" i="1" u="sng" dirty="0">
                <a:latin typeface="Arial Black" panose="020B0604020202020204" pitchFamily="34" charset="0"/>
                <a:cs typeface="Arial Black" panose="020B0604020202020204" pitchFamily="34" charset="0"/>
              </a:rPr>
              <a:t>UCV-MPPS: 5489</a:t>
            </a:r>
          </a:p>
        </p:txBody>
      </p:sp>
    </p:spTree>
    <p:extLst>
      <p:ext uri="{BB962C8B-B14F-4D97-AF65-F5344CB8AC3E}">
        <p14:creationId xmlns:p14="http://schemas.microsoft.com/office/powerpoint/2010/main" val="36863148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sp>
        <p:nvSpPr>
          <p:cNvPr id="2" name="CuadroTexto 1">
            <a:extLst>
              <a:ext uri="{FF2B5EF4-FFF2-40B4-BE49-F238E27FC236}">
                <a16:creationId xmlns:a16="http://schemas.microsoft.com/office/drawing/2014/main" id="{32560050-6C72-8030-B15F-5DD5B1E3A35F}"/>
              </a:ext>
            </a:extLst>
          </p:cNvPr>
          <p:cNvSpPr txBox="1"/>
          <p:nvPr/>
        </p:nvSpPr>
        <p:spPr>
          <a:xfrm>
            <a:off x="843148" y="138273"/>
            <a:ext cx="5194137" cy="584775"/>
          </a:xfrm>
          <a:prstGeom prst="rect">
            <a:avLst/>
          </a:prstGeom>
          <a:noFill/>
        </p:spPr>
        <p:txBody>
          <a:bodyPr wrap="square" rtlCol="0">
            <a:spAutoFit/>
          </a:bodyPr>
          <a:lstStyle/>
          <a:p>
            <a:pPr algn="ctr"/>
            <a:r>
              <a:rPr lang="es-VE" sz="32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MENÚ EJEMPLO</a:t>
            </a:r>
          </a:p>
        </p:txBody>
      </p:sp>
      <p:grpSp>
        <p:nvGrpSpPr>
          <p:cNvPr id="5" name="Group 27">
            <a:extLst>
              <a:ext uri="{FF2B5EF4-FFF2-40B4-BE49-F238E27FC236}">
                <a16:creationId xmlns:a16="http://schemas.microsoft.com/office/drawing/2014/main" id="{7032593C-BACC-8BD5-52CE-7EDACABCA199}"/>
              </a:ext>
            </a:extLst>
          </p:cNvPr>
          <p:cNvGrpSpPr/>
          <p:nvPr/>
        </p:nvGrpSpPr>
        <p:grpSpPr>
          <a:xfrm>
            <a:off x="118611" y="6158312"/>
            <a:ext cx="3192321" cy="907563"/>
            <a:chOff x="-113331" y="-323541"/>
            <a:chExt cx="5477910" cy="1164000"/>
          </a:xfrm>
        </p:grpSpPr>
        <p:sp>
          <p:nvSpPr>
            <p:cNvPr id="6" name="TextBox 28">
              <a:extLst>
                <a:ext uri="{FF2B5EF4-FFF2-40B4-BE49-F238E27FC236}">
                  <a16:creationId xmlns:a16="http://schemas.microsoft.com/office/drawing/2014/main" id="{85FFDD18-3F78-13E9-22F5-FDB7FC0F25DE}"/>
                </a:ext>
              </a:extLst>
            </p:cNvPr>
            <p:cNvSpPr txBox="1"/>
            <p:nvPr/>
          </p:nvSpPr>
          <p:spPr>
            <a:xfrm>
              <a:off x="-113331" y="-323541"/>
              <a:ext cx="5477910" cy="531530"/>
            </a:xfrm>
            <a:prstGeom prst="rect">
              <a:avLst/>
            </a:prstGeom>
          </p:spPr>
          <p:txBody>
            <a:bodyPr lIns="0" tIns="0" rIns="0" bIns="0" rtlCol="0" anchor="t">
              <a:spAutoFit/>
            </a:bodyPr>
            <a:lstStyle/>
            <a:p>
              <a:pPr marL="0" marR="0" lvl="0" indent="0" algn="l" defTabSz="914400" rtl="0" eaLnBrk="1" fontAlgn="auto" latinLnBrk="0" hangingPunct="1">
                <a:lnSpc>
                  <a:spcPts val="3056"/>
                </a:lnSpc>
                <a:spcBef>
                  <a:spcPct val="0"/>
                </a:spcBef>
                <a:spcAft>
                  <a:spcPts val="0"/>
                </a:spcAft>
                <a:buClrTx/>
                <a:buSzTx/>
                <a:buFontTx/>
                <a:buNone/>
                <a:tabLst/>
                <a:defRPr/>
              </a:pPr>
              <a:r>
                <a:rPr kumimoji="0" lang="en-US" b="1" i="0" u="none" strike="noStrike" kern="1200" cap="none" spc="436" normalizeH="0" baseline="0" noProof="0" dirty="0">
                  <a:ln>
                    <a:noFill/>
                  </a:ln>
                  <a:solidFill>
                    <a:srgbClr val="004AAD"/>
                  </a:solidFill>
                  <a:effectLst/>
                  <a:uLnTx/>
                  <a:uFillTx/>
                  <a:latin typeface="Lovelo Bold"/>
                  <a:ea typeface="+mn-ea"/>
                  <a:cs typeface="+mn-cs"/>
                </a:rPr>
                <a:t>CENA</a:t>
              </a:r>
            </a:p>
          </p:txBody>
        </p:sp>
        <p:sp>
          <p:nvSpPr>
            <p:cNvPr id="7" name="TextBox 29">
              <a:extLst>
                <a:ext uri="{FF2B5EF4-FFF2-40B4-BE49-F238E27FC236}">
                  <a16:creationId xmlns:a16="http://schemas.microsoft.com/office/drawing/2014/main" id="{C8ABE8C2-06A5-915A-ACE5-21D5B75FBBF7}"/>
                </a:ext>
              </a:extLst>
            </p:cNvPr>
            <p:cNvSpPr txBox="1"/>
            <p:nvPr/>
          </p:nvSpPr>
          <p:spPr>
            <a:xfrm>
              <a:off x="1" y="520105"/>
              <a:ext cx="743408" cy="320354"/>
            </a:xfrm>
            <a:prstGeom prst="rect">
              <a:avLst/>
            </a:prstGeom>
          </p:spPr>
          <p:txBody>
            <a:bodyPr lIns="0" tIns="0" rIns="0" bIns="0" rtlCol="0" anchor="t">
              <a:spAutoFit/>
            </a:bodyPr>
            <a:lstStyle/>
            <a:p>
              <a:pPr marL="0" marR="0" lvl="0" indent="0" algn="l" defTabSz="914400" rtl="0" eaLnBrk="1" fontAlgn="auto" latinLnBrk="0" hangingPunct="1">
                <a:lnSpc>
                  <a:spcPts val="1759"/>
                </a:lnSpc>
                <a:spcBef>
                  <a:spcPct val="0"/>
                </a:spcBef>
                <a:spcAft>
                  <a:spcPts val="0"/>
                </a:spcAft>
                <a:buClrTx/>
                <a:buSzTx/>
                <a:buFontTx/>
                <a:buNone/>
                <a:tabLst/>
                <a:defRPr/>
              </a:pPr>
              <a:endParaRPr kumimoji="0" sz="1400" b="0" i="0" u="none" strike="noStrike" kern="1200" cap="none" spc="0" normalizeH="0" baseline="0" noProof="0">
                <a:ln>
                  <a:noFill/>
                </a:ln>
                <a:solidFill>
                  <a:prstClr val="black"/>
                </a:solidFill>
                <a:effectLst/>
                <a:uLnTx/>
                <a:uFillTx/>
                <a:latin typeface="Calibri"/>
                <a:ea typeface="+mn-ea"/>
                <a:cs typeface="+mn-cs"/>
              </a:endParaRPr>
            </a:p>
          </p:txBody>
        </p:sp>
        <p:sp>
          <p:nvSpPr>
            <p:cNvPr id="8" name="TextBox 30">
              <a:extLst>
                <a:ext uri="{FF2B5EF4-FFF2-40B4-BE49-F238E27FC236}">
                  <a16:creationId xmlns:a16="http://schemas.microsoft.com/office/drawing/2014/main" id="{C5799AD6-DC14-94B2-5E5A-FE4FF08000D9}"/>
                </a:ext>
              </a:extLst>
            </p:cNvPr>
            <p:cNvSpPr txBox="1"/>
            <p:nvPr/>
          </p:nvSpPr>
          <p:spPr>
            <a:xfrm>
              <a:off x="743409" y="520104"/>
              <a:ext cx="4284065" cy="320354"/>
            </a:xfrm>
            <a:prstGeom prst="rect">
              <a:avLst/>
            </a:prstGeom>
          </p:spPr>
          <p:txBody>
            <a:bodyPr lIns="0" tIns="0" rIns="0" bIns="0" rtlCol="0" anchor="t">
              <a:spAutoFit/>
            </a:bodyPr>
            <a:lstStyle/>
            <a:p>
              <a:pPr marL="0" marR="0" lvl="0" indent="0" algn="l" defTabSz="914400" rtl="0" eaLnBrk="1" fontAlgn="auto" latinLnBrk="0" hangingPunct="1">
                <a:lnSpc>
                  <a:spcPts val="1759"/>
                </a:lnSpc>
                <a:spcBef>
                  <a:spcPct val="0"/>
                </a:spcBef>
                <a:spcAft>
                  <a:spcPts val="0"/>
                </a:spcAft>
                <a:buClrTx/>
                <a:buSzTx/>
                <a:buFontTx/>
                <a:buNone/>
                <a:tabLst/>
                <a:defRPr/>
              </a:pPr>
              <a:endParaRPr kumimoji="0" sz="1400" b="0" i="0" u="none" strike="noStrike" kern="1200" cap="none" spc="0" normalizeH="0" baseline="0" noProof="0">
                <a:ln>
                  <a:noFill/>
                </a:ln>
                <a:solidFill>
                  <a:prstClr val="black"/>
                </a:solidFill>
                <a:effectLst/>
                <a:uLnTx/>
                <a:uFillTx/>
                <a:latin typeface="Calibri"/>
                <a:ea typeface="+mn-ea"/>
                <a:cs typeface="+mn-cs"/>
              </a:endParaRPr>
            </a:p>
          </p:txBody>
        </p:sp>
      </p:grpSp>
      <p:sp>
        <p:nvSpPr>
          <p:cNvPr id="9" name="TextBox 31">
            <a:extLst>
              <a:ext uri="{FF2B5EF4-FFF2-40B4-BE49-F238E27FC236}">
                <a16:creationId xmlns:a16="http://schemas.microsoft.com/office/drawing/2014/main" id="{AF80836C-0AAA-86CC-E3BC-6E15C7139705}"/>
              </a:ext>
            </a:extLst>
          </p:cNvPr>
          <p:cNvSpPr txBox="1"/>
          <p:nvPr/>
        </p:nvSpPr>
        <p:spPr>
          <a:xfrm>
            <a:off x="122447" y="6435163"/>
            <a:ext cx="6635541" cy="1333507"/>
          </a:xfrm>
          <a:prstGeom prst="rect">
            <a:avLst/>
          </a:prstGeom>
        </p:spPr>
        <p:txBody>
          <a:bodyPr wrap="square" lIns="0" tIns="0" rIns="0" bIns="0" rtlCol="0" anchor="t">
            <a:spAutoFit/>
          </a:bodyPr>
          <a:lstStyle/>
          <a:p>
            <a:pPr marL="0" marR="0" lvl="0" indent="0" algn="l" defTabSz="914400" rtl="0" eaLnBrk="1" fontAlgn="auto" latinLnBrk="0" hangingPunct="1">
              <a:lnSpc>
                <a:spcPts val="2687"/>
              </a:lnSpc>
              <a:spcBef>
                <a:spcPts val="0"/>
              </a:spcBef>
              <a:spcAft>
                <a:spcPts val="0"/>
              </a:spcAft>
              <a:buClrTx/>
              <a:buSzTx/>
              <a:buFontTx/>
              <a:buNone/>
              <a:tabLst/>
              <a:defRPr/>
            </a:pPr>
            <a:r>
              <a:rPr kumimoji="0" lang="en-US" sz="1200" b="0" i="0" u="none" strike="noStrike" kern="1200" cap="none" spc="119" normalizeH="0" baseline="0" noProof="0" dirty="0">
                <a:ln>
                  <a:noFill/>
                </a:ln>
                <a:solidFill>
                  <a:srgbClr val="000000"/>
                </a:solidFill>
                <a:effectLst/>
                <a:uLnTx/>
                <a:uFillTx/>
                <a:latin typeface="Calibri" panose="020F0502020204030204" pitchFamily="34" charset="0"/>
                <a:cs typeface="Calibri" panose="020F0502020204030204" pitchFamily="34" charset="0"/>
              </a:rPr>
              <a:t>1 MILANESA DE POLLO GRANDE (180 G COCIDA – 210 CRUDA)</a:t>
            </a:r>
          </a:p>
          <a:p>
            <a:pPr marL="0" marR="0" lvl="0" indent="0" algn="l" defTabSz="914400" rtl="0" eaLnBrk="1" fontAlgn="auto" latinLnBrk="0" hangingPunct="1">
              <a:lnSpc>
                <a:spcPts val="2687"/>
              </a:lnSpc>
              <a:spcBef>
                <a:spcPts val="0"/>
              </a:spcBef>
              <a:spcAft>
                <a:spcPts val="0"/>
              </a:spcAft>
              <a:buClrTx/>
              <a:buSzTx/>
              <a:buFontTx/>
              <a:buNone/>
              <a:tabLst/>
              <a:defRPr/>
            </a:pPr>
            <a:r>
              <a:rPr lang="en-US" sz="1200" spc="119" dirty="0">
                <a:solidFill>
                  <a:srgbClr val="000000"/>
                </a:solidFill>
                <a:latin typeface="Calibri" panose="020F0502020204030204" pitchFamily="34" charset="0"/>
                <a:cs typeface="Calibri" panose="020F0502020204030204" pitchFamily="34" charset="0"/>
              </a:rPr>
              <a:t>3 FAJITAS TIPO BIMBO O SIMILARES</a:t>
            </a:r>
          </a:p>
          <a:p>
            <a:pPr marL="0" marR="0" lvl="0" indent="0" algn="l" defTabSz="914400" rtl="0" eaLnBrk="1" fontAlgn="auto" latinLnBrk="0" hangingPunct="1">
              <a:lnSpc>
                <a:spcPts val="2687"/>
              </a:lnSpc>
              <a:spcBef>
                <a:spcPts val="0"/>
              </a:spcBef>
              <a:spcAft>
                <a:spcPts val="0"/>
              </a:spcAft>
              <a:buClrTx/>
              <a:buSzTx/>
              <a:buFontTx/>
              <a:buNone/>
              <a:tabLst/>
              <a:defRPr/>
            </a:pPr>
            <a:r>
              <a:rPr kumimoji="0" lang="en-US" sz="1200" b="0" i="0" u="none" strike="noStrike" kern="1200" cap="none" spc="119" normalizeH="0" baseline="0" noProof="0" dirty="0">
                <a:ln>
                  <a:noFill/>
                </a:ln>
                <a:solidFill>
                  <a:srgbClr val="000000"/>
                </a:solidFill>
                <a:effectLst/>
                <a:uLnTx/>
                <a:uFillTx/>
                <a:latin typeface="Calibri" panose="020F0502020204030204" pitchFamily="34" charset="0"/>
                <a:cs typeface="Calibri" panose="020F0502020204030204" pitchFamily="34" charset="0"/>
              </a:rPr>
              <a:t>1 TAZA DE VEGETALES COCIDOS. MEZCLAR CON EL POLLO</a:t>
            </a:r>
          </a:p>
          <a:p>
            <a:pPr marL="0" marR="0" lvl="0" indent="0" algn="l" defTabSz="914400" rtl="0" eaLnBrk="1" fontAlgn="auto" latinLnBrk="0" hangingPunct="1">
              <a:lnSpc>
                <a:spcPts val="2687"/>
              </a:lnSpc>
              <a:spcBef>
                <a:spcPts val="0"/>
              </a:spcBef>
              <a:spcAft>
                <a:spcPts val="0"/>
              </a:spcAft>
              <a:buClrTx/>
              <a:buSzTx/>
              <a:buFontTx/>
              <a:buNone/>
              <a:tabLst/>
              <a:defRPr/>
            </a:pPr>
            <a:r>
              <a:rPr kumimoji="0" lang="en-US" sz="1200" b="0" i="0" u="none" strike="noStrike" kern="1200" cap="none" spc="119" normalizeH="0" baseline="0" noProof="0" dirty="0">
                <a:ln>
                  <a:noFill/>
                </a:ln>
                <a:solidFill>
                  <a:srgbClr val="000000"/>
                </a:solidFill>
                <a:effectLst/>
                <a:uLnTx/>
                <a:uFillTx/>
                <a:latin typeface="Calibri" panose="020F0502020204030204" pitchFamily="34" charset="0"/>
                <a:cs typeface="Calibri" panose="020F0502020204030204" pitchFamily="34" charset="0"/>
              </a:rPr>
              <a:t>2</a:t>
            </a:r>
            <a:r>
              <a:rPr lang="en-US" sz="1200" spc="119" dirty="0">
                <a:solidFill>
                  <a:srgbClr val="000000"/>
                </a:solidFill>
                <a:latin typeface="Calibri" panose="020F0502020204030204" pitchFamily="34" charset="0"/>
                <a:cs typeface="Calibri" panose="020F0502020204030204" pitchFamily="34" charset="0"/>
              </a:rPr>
              <a:t> CDTAS (10 CC) DE ACEITE DE OLIVA (AGREGAR A LOS VEGETALES)</a:t>
            </a:r>
            <a:endParaRPr kumimoji="0" lang="en-US" sz="1200" b="0" i="0" u="none" strike="noStrike" kern="1200" cap="none" spc="119" normalizeH="0" baseline="0" noProof="0" dirty="0">
              <a:ln>
                <a:noFill/>
              </a:ln>
              <a:solidFill>
                <a:srgbClr val="000000"/>
              </a:solidFill>
              <a:effectLst/>
              <a:uLnTx/>
              <a:uFillTx/>
              <a:latin typeface="Calibri" panose="020F0502020204030204" pitchFamily="34" charset="0"/>
              <a:cs typeface="Calibri" panose="020F0502020204030204" pitchFamily="34" charset="0"/>
            </a:endParaRPr>
          </a:p>
        </p:txBody>
      </p:sp>
      <p:grpSp>
        <p:nvGrpSpPr>
          <p:cNvPr id="10" name="Group 32">
            <a:extLst>
              <a:ext uri="{FF2B5EF4-FFF2-40B4-BE49-F238E27FC236}">
                <a16:creationId xmlns:a16="http://schemas.microsoft.com/office/drawing/2014/main" id="{1906FA8C-FD7D-4A6D-2B6D-22EB7BD669BF}"/>
              </a:ext>
            </a:extLst>
          </p:cNvPr>
          <p:cNvGrpSpPr/>
          <p:nvPr/>
        </p:nvGrpSpPr>
        <p:grpSpPr>
          <a:xfrm>
            <a:off x="113246" y="3665342"/>
            <a:ext cx="3067862" cy="743911"/>
            <a:chOff x="-34506" y="-111651"/>
            <a:chExt cx="5264342" cy="954106"/>
          </a:xfrm>
        </p:grpSpPr>
        <p:sp>
          <p:nvSpPr>
            <p:cNvPr id="11" name="TextBox 33">
              <a:extLst>
                <a:ext uri="{FF2B5EF4-FFF2-40B4-BE49-F238E27FC236}">
                  <a16:creationId xmlns:a16="http://schemas.microsoft.com/office/drawing/2014/main" id="{0FA2CB84-B69C-1580-0F95-6EC869C1B90D}"/>
                </a:ext>
              </a:extLst>
            </p:cNvPr>
            <p:cNvSpPr txBox="1"/>
            <p:nvPr/>
          </p:nvSpPr>
          <p:spPr>
            <a:xfrm>
              <a:off x="-34506" y="-111651"/>
              <a:ext cx="5264342" cy="517557"/>
            </a:xfrm>
            <a:prstGeom prst="rect">
              <a:avLst/>
            </a:prstGeom>
          </p:spPr>
          <p:txBody>
            <a:bodyPr lIns="0" tIns="0" rIns="0" bIns="0" rtlCol="0" anchor="t">
              <a:spAutoFit/>
            </a:bodyPr>
            <a:lstStyle/>
            <a:p>
              <a:pPr marL="0" marR="0" lvl="0" indent="0" algn="l" defTabSz="914400" rtl="0" eaLnBrk="1" fontAlgn="auto" latinLnBrk="0" hangingPunct="1">
                <a:lnSpc>
                  <a:spcPts val="3044"/>
                </a:lnSpc>
                <a:spcBef>
                  <a:spcPct val="0"/>
                </a:spcBef>
                <a:spcAft>
                  <a:spcPts val="0"/>
                </a:spcAft>
                <a:buClrTx/>
                <a:buSzTx/>
                <a:buFontTx/>
                <a:buNone/>
                <a:tabLst/>
                <a:defRPr/>
              </a:pPr>
              <a:r>
                <a:rPr kumimoji="0" lang="en-US" b="1" i="0" u="none" strike="noStrike" kern="1200" cap="none" spc="434" normalizeH="0" baseline="0" noProof="0" dirty="0">
                  <a:ln>
                    <a:noFill/>
                  </a:ln>
                  <a:solidFill>
                    <a:srgbClr val="004AAD"/>
                  </a:solidFill>
                  <a:effectLst/>
                  <a:uLnTx/>
                  <a:uFillTx/>
                  <a:latin typeface="Lovelo Bold"/>
                  <a:ea typeface="+mn-ea"/>
                  <a:cs typeface="+mn-cs"/>
                </a:rPr>
                <a:t>ALMUERZO</a:t>
              </a:r>
            </a:p>
          </p:txBody>
        </p:sp>
        <p:sp>
          <p:nvSpPr>
            <p:cNvPr id="12" name="TextBox 34">
              <a:extLst>
                <a:ext uri="{FF2B5EF4-FFF2-40B4-BE49-F238E27FC236}">
                  <a16:creationId xmlns:a16="http://schemas.microsoft.com/office/drawing/2014/main" id="{AB84AA28-BC1D-D519-8679-678AA5B3820D}"/>
                </a:ext>
              </a:extLst>
            </p:cNvPr>
            <p:cNvSpPr txBox="1"/>
            <p:nvPr/>
          </p:nvSpPr>
          <p:spPr>
            <a:xfrm>
              <a:off x="0" y="525734"/>
              <a:ext cx="714425" cy="316719"/>
            </a:xfrm>
            <a:prstGeom prst="rect">
              <a:avLst/>
            </a:prstGeom>
          </p:spPr>
          <p:txBody>
            <a:bodyPr lIns="0" tIns="0" rIns="0" bIns="0" rtlCol="0" anchor="t">
              <a:spAutoFit/>
            </a:bodyPr>
            <a:lstStyle/>
            <a:p>
              <a:pPr marL="0" marR="0" lvl="0" indent="0" algn="l" defTabSz="914400" rtl="0" eaLnBrk="1" fontAlgn="auto" latinLnBrk="0" hangingPunct="1">
                <a:lnSpc>
                  <a:spcPts val="1691"/>
                </a:lnSpc>
                <a:spcBef>
                  <a:spcPct val="0"/>
                </a:spcBef>
                <a:spcAft>
                  <a:spcPts val="0"/>
                </a:spcAft>
                <a:buClrTx/>
                <a:buSzTx/>
                <a:buFontTx/>
                <a:buNone/>
                <a:tabLst/>
                <a:defRPr/>
              </a:pPr>
              <a:endParaRPr kumimoji="0" sz="1400" b="0" i="0" u="none" strike="noStrike" kern="1200" cap="none" spc="0" normalizeH="0" baseline="0" noProof="0">
                <a:ln>
                  <a:noFill/>
                </a:ln>
                <a:solidFill>
                  <a:prstClr val="black"/>
                </a:solidFill>
                <a:effectLst/>
                <a:uLnTx/>
                <a:uFillTx/>
                <a:latin typeface="Calibri"/>
                <a:ea typeface="+mn-ea"/>
                <a:cs typeface="+mn-cs"/>
              </a:endParaRPr>
            </a:p>
          </p:txBody>
        </p:sp>
        <p:sp>
          <p:nvSpPr>
            <p:cNvPr id="13" name="TextBox 35">
              <a:extLst>
                <a:ext uri="{FF2B5EF4-FFF2-40B4-BE49-F238E27FC236}">
                  <a16:creationId xmlns:a16="http://schemas.microsoft.com/office/drawing/2014/main" id="{63227097-BDCA-E9B6-997B-41B67E4A5300}"/>
                </a:ext>
              </a:extLst>
            </p:cNvPr>
            <p:cNvSpPr txBox="1"/>
            <p:nvPr/>
          </p:nvSpPr>
          <p:spPr>
            <a:xfrm>
              <a:off x="714425" y="525736"/>
              <a:ext cx="4117041" cy="316719"/>
            </a:xfrm>
            <a:prstGeom prst="rect">
              <a:avLst/>
            </a:prstGeom>
          </p:spPr>
          <p:txBody>
            <a:bodyPr lIns="0" tIns="0" rIns="0" bIns="0" rtlCol="0" anchor="t">
              <a:spAutoFit/>
            </a:bodyPr>
            <a:lstStyle/>
            <a:p>
              <a:pPr marL="0" marR="0" lvl="0" indent="0" algn="l" defTabSz="914400" rtl="0" eaLnBrk="1" fontAlgn="auto" latinLnBrk="0" hangingPunct="1">
                <a:lnSpc>
                  <a:spcPts val="1691"/>
                </a:lnSpc>
                <a:spcBef>
                  <a:spcPct val="0"/>
                </a:spcBef>
                <a:spcAft>
                  <a:spcPts val="0"/>
                </a:spcAft>
                <a:buClrTx/>
                <a:buSzTx/>
                <a:buFontTx/>
                <a:buNone/>
                <a:tabLst/>
                <a:defRPr/>
              </a:pPr>
              <a:endParaRPr kumimoji="0" sz="1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4" name="TextBox 36">
            <a:extLst>
              <a:ext uri="{FF2B5EF4-FFF2-40B4-BE49-F238E27FC236}">
                <a16:creationId xmlns:a16="http://schemas.microsoft.com/office/drawing/2014/main" id="{4C474F1B-5A0E-1A19-9568-8F287DD1EE56}"/>
              </a:ext>
            </a:extLst>
          </p:cNvPr>
          <p:cNvSpPr txBox="1"/>
          <p:nvPr/>
        </p:nvSpPr>
        <p:spPr>
          <a:xfrm>
            <a:off x="118611" y="5213532"/>
            <a:ext cx="6102246" cy="987258"/>
          </a:xfrm>
          <a:prstGeom prst="rect">
            <a:avLst/>
          </a:prstGeom>
        </p:spPr>
        <p:txBody>
          <a:bodyPr wrap="square" lIns="0" tIns="0" rIns="0" bIns="0" rtlCol="0" anchor="t">
            <a:spAutoFit/>
          </a:bodyPr>
          <a:lstStyle/>
          <a:p>
            <a:pPr marL="0" marR="0" lvl="0" indent="0" algn="l" defTabSz="914400" rtl="0" eaLnBrk="1" fontAlgn="auto" latinLnBrk="0" hangingPunct="1">
              <a:lnSpc>
                <a:spcPts val="2709"/>
              </a:lnSpc>
              <a:spcBef>
                <a:spcPts val="0"/>
              </a:spcBef>
              <a:spcAft>
                <a:spcPts val="0"/>
              </a:spcAft>
              <a:buClrTx/>
              <a:buSzTx/>
              <a:buFontTx/>
              <a:buNone/>
              <a:tabLst/>
              <a:defRPr/>
            </a:pPr>
            <a:r>
              <a:rPr kumimoji="0" lang="en-US" sz="1200" b="0" i="0" u="none" strike="noStrike" kern="1200" cap="none" spc="120" normalizeH="0" baseline="0" noProof="0" dirty="0">
                <a:ln>
                  <a:noFill/>
                </a:ln>
                <a:solidFill>
                  <a:srgbClr val="000000"/>
                </a:solidFill>
                <a:effectLst/>
                <a:uLnTx/>
                <a:uFillTx/>
                <a:latin typeface="Calibri" panose="020F0502020204030204" pitchFamily="34" charset="0"/>
                <a:cs typeface="Calibri" panose="020F0502020204030204" pitchFamily="34" charset="0"/>
              </a:rPr>
              <a:t>1 SCOOP DE PROTEÍNA CON AGUA O LECHE VEGETAL</a:t>
            </a:r>
          </a:p>
          <a:p>
            <a:pPr marL="0" marR="0" lvl="0" indent="0" algn="l" defTabSz="914400" rtl="0" eaLnBrk="1" fontAlgn="auto" latinLnBrk="0" hangingPunct="1">
              <a:lnSpc>
                <a:spcPts val="2709"/>
              </a:lnSpc>
              <a:spcBef>
                <a:spcPts val="0"/>
              </a:spcBef>
              <a:spcAft>
                <a:spcPts val="0"/>
              </a:spcAft>
              <a:buClrTx/>
              <a:buSzTx/>
              <a:buFontTx/>
              <a:buNone/>
              <a:tabLst/>
              <a:defRPr/>
            </a:pPr>
            <a:r>
              <a:rPr lang="en-US" sz="1200" spc="120" dirty="0">
                <a:solidFill>
                  <a:srgbClr val="000000"/>
                </a:solidFill>
                <a:latin typeface="Calibri" panose="020F0502020204030204" pitchFamily="34" charset="0"/>
                <a:cs typeface="Calibri" panose="020F0502020204030204" pitchFamily="34" charset="0"/>
              </a:rPr>
              <a:t>¼ TAZA (20 G) DE GRANOLA</a:t>
            </a:r>
          </a:p>
          <a:p>
            <a:pPr marL="0" marR="0" lvl="0" indent="0" algn="l" defTabSz="914400" rtl="0" eaLnBrk="1" fontAlgn="auto" latinLnBrk="0" hangingPunct="1">
              <a:lnSpc>
                <a:spcPts val="2709"/>
              </a:lnSpc>
              <a:spcBef>
                <a:spcPts val="0"/>
              </a:spcBef>
              <a:spcAft>
                <a:spcPts val="0"/>
              </a:spcAft>
              <a:buClrTx/>
              <a:buSzTx/>
              <a:buFontTx/>
              <a:buNone/>
              <a:tabLst/>
              <a:defRPr/>
            </a:pPr>
            <a:r>
              <a:rPr lang="en-US" sz="1200" spc="120" dirty="0">
                <a:solidFill>
                  <a:srgbClr val="000000"/>
                </a:solidFill>
                <a:latin typeface="Calibri" panose="020F0502020204030204" pitchFamily="34" charset="0"/>
                <a:cs typeface="Calibri" panose="020F0502020204030204" pitchFamily="34" charset="0"/>
              </a:rPr>
              <a:t>1 CAMBUR</a:t>
            </a:r>
          </a:p>
        </p:txBody>
      </p:sp>
      <p:sp>
        <p:nvSpPr>
          <p:cNvPr id="15" name="TextBox 37">
            <a:extLst>
              <a:ext uri="{FF2B5EF4-FFF2-40B4-BE49-F238E27FC236}">
                <a16:creationId xmlns:a16="http://schemas.microsoft.com/office/drawing/2014/main" id="{C9144052-042A-5165-E00B-6507D203211C}"/>
              </a:ext>
            </a:extLst>
          </p:cNvPr>
          <p:cNvSpPr txBox="1"/>
          <p:nvPr/>
        </p:nvSpPr>
        <p:spPr>
          <a:xfrm>
            <a:off x="113246" y="3951303"/>
            <a:ext cx="6362416" cy="987258"/>
          </a:xfrm>
          <a:prstGeom prst="rect">
            <a:avLst/>
          </a:prstGeom>
        </p:spPr>
        <p:txBody>
          <a:bodyPr wrap="square" lIns="0" tIns="0" rIns="0" bIns="0" rtlCol="0" anchor="t">
            <a:spAutoFit/>
          </a:bodyPr>
          <a:lstStyle/>
          <a:p>
            <a:pPr marL="0" marR="0" lvl="0" indent="0" algn="l" defTabSz="914400" rtl="0" eaLnBrk="1" fontAlgn="auto" latinLnBrk="0" hangingPunct="1">
              <a:lnSpc>
                <a:spcPts val="2687"/>
              </a:lnSpc>
              <a:spcBef>
                <a:spcPts val="0"/>
              </a:spcBef>
              <a:spcAft>
                <a:spcPts val="0"/>
              </a:spcAft>
              <a:buClrTx/>
              <a:buSzTx/>
              <a:buFontTx/>
              <a:buNone/>
              <a:tabLst/>
              <a:defRPr/>
            </a:pPr>
            <a:r>
              <a:rPr kumimoji="0" lang="en-US" sz="1200" b="0" i="0" u="none" strike="noStrike" kern="1200" cap="none" spc="119" normalizeH="0" baseline="0" noProof="0" dirty="0">
                <a:ln>
                  <a:noFill/>
                </a:ln>
                <a:solidFill>
                  <a:srgbClr val="000000"/>
                </a:solidFill>
                <a:effectLst/>
                <a:uLnTx/>
                <a:uFillTx/>
                <a:latin typeface="Calibri" panose="020F0502020204030204" pitchFamily="34" charset="0"/>
                <a:cs typeface="Calibri" panose="020F0502020204030204" pitchFamily="34" charset="0"/>
              </a:rPr>
              <a:t>1 BISTEC GRANDE (</a:t>
            </a:r>
            <a:r>
              <a:rPr lang="en-US" sz="1200" spc="119" dirty="0">
                <a:solidFill>
                  <a:srgbClr val="000000"/>
                </a:solidFill>
                <a:latin typeface="Calibri" panose="020F0502020204030204" pitchFamily="34" charset="0"/>
                <a:cs typeface="Calibri" panose="020F0502020204030204" pitchFamily="34" charset="0"/>
              </a:rPr>
              <a:t>180</a:t>
            </a:r>
            <a:r>
              <a:rPr kumimoji="0" lang="en-US" sz="1200" b="0" i="0" u="none" strike="noStrike" kern="1200" cap="none" spc="119" normalizeH="0" baseline="0" noProof="0" dirty="0">
                <a:ln>
                  <a:noFill/>
                </a:ln>
                <a:solidFill>
                  <a:srgbClr val="000000"/>
                </a:solidFill>
                <a:effectLst/>
                <a:uLnTx/>
                <a:uFillTx/>
                <a:latin typeface="Calibri" panose="020F0502020204030204" pitchFamily="34" charset="0"/>
                <a:cs typeface="Calibri" panose="020F0502020204030204" pitchFamily="34" charset="0"/>
              </a:rPr>
              <a:t> G COCIDO-2</a:t>
            </a:r>
            <a:r>
              <a:rPr lang="en-US" sz="1200" spc="119" dirty="0">
                <a:solidFill>
                  <a:srgbClr val="000000"/>
                </a:solidFill>
                <a:latin typeface="Calibri" panose="020F0502020204030204" pitchFamily="34" charset="0"/>
                <a:cs typeface="Calibri" panose="020F0502020204030204" pitchFamily="34" charset="0"/>
              </a:rPr>
              <a:t>1</a:t>
            </a:r>
            <a:r>
              <a:rPr kumimoji="0" lang="en-US" sz="1200" b="0" i="0" u="none" strike="noStrike" kern="1200" cap="none" spc="119" normalizeH="0" baseline="0" noProof="0" dirty="0">
                <a:ln>
                  <a:noFill/>
                </a:ln>
                <a:solidFill>
                  <a:srgbClr val="000000"/>
                </a:solidFill>
                <a:effectLst/>
                <a:uLnTx/>
                <a:uFillTx/>
                <a:latin typeface="Calibri" panose="020F0502020204030204" pitchFamily="34" charset="0"/>
                <a:cs typeface="Calibri" panose="020F0502020204030204" pitchFamily="34" charset="0"/>
              </a:rPr>
              <a:t>0 CRUDO)</a:t>
            </a:r>
          </a:p>
          <a:p>
            <a:pPr marL="0" marR="0" lvl="0" indent="0" algn="l" defTabSz="914400" rtl="0" eaLnBrk="1" fontAlgn="auto" latinLnBrk="0" hangingPunct="1">
              <a:lnSpc>
                <a:spcPts val="2687"/>
              </a:lnSpc>
              <a:spcBef>
                <a:spcPts val="0"/>
              </a:spcBef>
              <a:spcAft>
                <a:spcPts val="0"/>
              </a:spcAft>
              <a:buClrTx/>
              <a:buSzTx/>
              <a:buFontTx/>
              <a:buNone/>
              <a:tabLst/>
              <a:defRPr/>
            </a:pPr>
            <a:r>
              <a:rPr kumimoji="0" lang="en-US" sz="1200" b="0" i="0" u="none" strike="noStrike" kern="1200" cap="none" spc="119" normalizeH="0" baseline="0" noProof="0" dirty="0">
                <a:ln>
                  <a:noFill/>
                </a:ln>
                <a:solidFill>
                  <a:srgbClr val="000000"/>
                </a:solidFill>
                <a:effectLst/>
                <a:uLnTx/>
                <a:uFillTx/>
                <a:latin typeface="Calibri" panose="020F0502020204030204" pitchFamily="34" charset="0"/>
                <a:cs typeface="Calibri" panose="020F0502020204030204" pitchFamily="34" charset="0"/>
              </a:rPr>
              <a:t>160 G DE BATATA HORNEADA</a:t>
            </a:r>
          </a:p>
          <a:p>
            <a:pPr marL="0" marR="0" lvl="0" indent="0" algn="l" defTabSz="914400" rtl="0" eaLnBrk="1" fontAlgn="auto" latinLnBrk="0" hangingPunct="1">
              <a:lnSpc>
                <a:spcPts val="2687"/>
              </a:lnSpc>
              <a:spcBef>
                <a:spcPts val="0"/>
              </a:spcBef>
              <a:spcAft>
                <a:spcPts val="0"/>
              </a:spcAft>
              <a:buClrTx/>
              <a:buSzTx/>
              <a:buFontTx/>
              <a:buNone/>
              <a:tabLst/>
              <a:defRPr/>
            </a:pPr>
            <a:r>
              <a:rPr kumimoji="0" lang="en-US" sz="1200" b="0" i="0" u="none" strike="noStrike" kern="1200" cap="none" spc="119" normalizeH="0" baseline="0" noProof="0" dirty="0">
                <a:ln>
                  <a:noFill/>
                </a:ln>
                <a:solidFill>
                  <a:srgbClr val="000000"/>
                </a:solidFill>
                <a:effectLst/>
                <a:uLnTx/>
                <a:uFillTx/>
                <a:latin typeface="Calibri" panose="020F0502020204030204" pitchFamily="34" charset="0"/>
                <a:cs typeface="Calibri" panose="020F0502020204030204" pitchFamily="34" charset="0"/>
              </a:rPr>
              <a:t>2 TAZAS DE ENSALADA CRUDA</a:t>
            </a:r>
          </a:p>
        </p:txBody>
      </p:sp>
      <p:grpSp>
        <p:nvGrpSpPr>
          <p:cNvPr id="16" name="Group 38">
            <a:extLst>
              <a:ext uri="{FF2B5EF4-FFF2-40B4-BE49-F238E27FC236}">
                <a16:creationId xmlns:a16="http://schemas.microsoft.com/office/drawing/2014/main" id="{E722A3D8-03DE-45B6-0F03-3BFDF298F2D8}"/>
              </a:ext>
            </a:extLst>
          </p:cNvPr>
          <p:cNvGrpSpPr/>
          <p:nvPr/>
        </p:nvGrpSpPr>
        <p:grpSpPr>
          <a:xfrm>
            <a:off x="118611" y="4879234"/>
            <a:ext cx="2978363" cy="621257"/>
            <a:chOff x="-142803" y="17939"/>
            <a:chExt cx="5110765" cy="796797"/>
          </a:xfrm>
        </p:grpSpPr>
        <p:sp>
          <p:nvSpPr>
            <p:cNvPr id="17" name="TextBox 39">
              <a:extLst>
                <a:ext uri="{FF2B5EF4-FFF2-40B4-BE49-F238E27FC236}">
                  <a16:creationId xmlns:a16="http://schemas.microsoft.com/office/drawing/2014/main" id="{7A3B6873-4640-C54E-5695-C9DBC4866A8E}"/>
                </a:ext>
              </a:extLst>
            </p:cNvPr>
            <p:cNvSpPr txBox="1"/>
            <p:nvPr/>
          </p:nvSpPr>
          <p:spPr>
            <a:xfrm>
              <a:off x="-142803" y="17939"/>
              <a:ext cx="4967961" cy="531531"/>
            </a:xfrm>
            <a:prstGeom prst="rect">
              <a:avLst/>
            </a:prstGeom>
          </p:spPr>
          <p:txBody>
            <a:bodyPr lIns="0" tIns="0" rIns="0" bIns="0" rtlCol="0" anchor="t">
              <a:spAutoFit/>
            </a:bodyPr>
            <a:lstStyle/>
            <a:p>
              <a:pPr marL="0" marR="0" lvl="0" indent="0" algn="l" defTabSz="914400" rtl="0" eaLnBrk="1" fontAlgn="auto" latinLnBrk="0" hangingPunct="1">
                <a:lnSpc>
                  <a:spcPts val="3056"/>
                </a:lnSpc>
                <a:spcBef>
                  <a:spcPct val="0"/>
                </a:spcBef>
                <a:spcAft>
                  <a:spcPts val="0"/>
                </a:spcAft>
                <a:buClrTx/>
                <a:buSzTx/>
                <a:buFontTx/>
                <a:buNone/>
                <a:tabLst/>
                <a:defRPr/>
              </a:pPr>
              <a:r>
                <a:rPr kumimoji="0" lang="en-US" b="1" i="0" u="none" strike="noStrike" kern="1200" cap="none" spc="436" normalizeH="0" baseline="0" noProof="0" dirty="0">
                  <a:ln>
                    <a:noFill/>
                  </a:ln>
                  <a:solidFill>
                    <a:srgbClr val="DD311F"/>
                  </a:solidFill>
                  <a:effectLst/>
                  <a:uLnTx/>
                  <a:uFillTx/>
                  <a:latin typeface="Lovelo Bold"/>
                  <a:ea typeface="+mn-ea"/>
                  <a:cs typeface="+mn-cs"/>
                </a:rPr>
                <a:t>MERIENDA</a:t>
              </a:r>
              <a:r>
                <a:rPr kumimoji="0" lang="en-US" b="0" i="0" u="none" strike="noStrike" kern="1200" cap="none" spc="436" normalizeH="0" baseline="0" noProof="0" dirty="0">
                  <a:ln>
                    <a:noFill/>
                  </a:ln>
                  <a:solidFill>
                    <a:srgbClr val="DD311F"/>
                  </a:solidFill>
                  <a:effectLst/>
                  <a:uLnTx/>
                  <a:uFillTx/>
                  <a:latin typeface="Lovelo Bold"/>
                  <a:ea typeface="+mn-ea"/>
                  <a:cs typeface="+mn-cs"/>
                </a:rPr>
                <a:t> </a:t>
              </a:r>
              <a:r>
                <a:rPr kumimoji="0" lang="en-US" b="1" i="0" u="none" strike="noStrike" kern="1200" cap="none" spc="436" normalizeH="0" baseline="0" noProof="0" dirty="0">
                  <a:ln>
                    <a:noFill/>
                  </a:ln>
                  <a:solidFill>
                    <a:srgbClr val="DD311F"/>
                  </a:solidFill>
                  <a:effectLst/>
                  <a:uLnTx/>
                  <a:uFillTx/>
                  <a:latin typeface="Lovelo Bold"/>
                  <a:ea typeface="+mn-ea"/>
                  <a:cs typeface="+mn-cs"/>
                </a:rPr>
                <a:t>TARDE</a:t>
              </a:r>
            </a:p>
          </p:txBody>
        </p:sp>
        <p:sp>
          <p:nvSpPr>
            <p:cNvPr id="18" name="TextBox 40">
              <a:extLst>
                <a:ext uri="{FF2B5EF4-FFF2-40B4-BE49-F238E27FC236}">
                  <a16:creationId xmlns:a16="http://schemas.microsoft.com/office/drawing/2014/main" id="{A3F1F76F-F4A7-4114-3420-A2F537583ADC}"/>
                </a:ext>
              </a:extLst>
            </p:cNvPr>
            <p:cNvSpPr txBox="1"/>
            <p:nvPr/>
          </p:nvSpPr>
          <p:spPr>
            <a:xfrm>
              <a:off x="0" y="510870"/>
              <a:ext cx="640170" cy="303866"/>
            </a:xfrm>
            <a:prstGeom prst="rect">
              <a:avLst/>
            </a:prstGeom>
          </p:spPr>
          <p:txBody>
            <a:bodyPr lIns="0" tIns="0" rIns="0" bIns="0" rtlCol="0" anchor="t">
              <a:spAutoFit/>
            </a:bodyPr>
            <a:lstStyle/>
            <a:p>
              <a:pPr marL="0" marR="0" lvl="0" indent="0" algn="l" defTabSz="914400" rtl="0" eaLnBrk="1" fontAlgn="auto" latinLnBrk="0" hangingPunct="1">
                <a:lnSpc>
                  <a:spcPts val="1608"/>
                </a:lnSpc>
                <a:spcBef>
                  <a:spcPct val="0"/>
                </a:spcBef>
                <a:spcAft>
                  <a:spcPts val="0"/>
                </a:spcAft>
                <a:buClrTx/>
                <a:buSzTx/>
                <a:buFontTx/>
                <a:buNone/>
                <a:tabLst/>
                <a:defRPr/>
              </a:pPr>
              <a:endParaRPr kumimoji="0" sz="1400" b="0" i="0" u="none" strike="noStrike" kern="1200" cap="none" spc="0" normalizeH="0" baseline="0" noProof="0">
                <a:ln>
                  <a:noFill/>
                </a:ln>
                <a:solidFill>
                  <a:prstClr val="black"/>
                </a:solidFill>
                <a:effectLst/>
                <a:uLnTx/>
                <a:uFillTx/>
                <a:latin typeface="Calibri"/>
                <a:ea typeface="+mn-ea"/>
                <a:cs typeface="+mn-cs"/>
              </a:endParaRPr>
            </a:p>
          </p:txBody>
        </p:sp>
        <p:sp>
          <p:nvSpPr>
            <p:cNvPr id="19" name="TextBox 41">
              <a:extLst>
                <a:ext uri="{FF2B5EF4-FFF2-40B4-BE49-F238E27FC236}">
                  <a16:creationId xmlns:a16="http://schemas.microsoft.com/office/drawing/2014/main" id="{DE92B9A6-518D-251E-3E89-3505906B6867}"/>
                </a:ext>
              </a:extLst>
            </p:cNvPr>
            <p:cNvSpPr txBox="1"/>
            <p:nvPr/>
          </p:nvSpPr>
          <p:spPr>
            <a:xfrm>
              <a:off x="679548" y="510870"/>
              <a:ext cx="4288414" cy="303866"/>
            </a:xfrm>
            <a:prstGeom prst="rect">
              <a:avLst/>
            </a:prstGeom>
          </p:spPr>
          <p:txBody>
            <a:bodyPr lIns="0" tIns="0" rIns="0" bIns="0" rtlCol="0" anchor="t">
              <a:spAutoFit/>
            </a:bodyPr>
            <a:lstStyle/>
            <a:p>
              <a:pPr marL="0" marR="0" lvl="0" indent="0" algn="l" defTabSz="914400" rtl="0" eaLnBrk="1" fontAlgn="auto" latinLnBrk="0" hangingPunct="1">
                <a:lnSpc>
                  <a:spcPts val="1608"/>
                </a:lnSpc>
                <a:spcBef>
                  <a:spcPct val="0"/>
                </a:spcBef>
                <a:spcAft>
                  <a:spcPts val="0"/>
                </a:spcAft>
                <a:buClrTx/>
                <a:buSzTx/>
                <a:buFontTx/>
                <a:buNone/>
                <a:tabLst/>
                <a:defRPr/>
              </a:pPr>
              <a:endParaRPr kumimoji="0" sz="1400" b="0" i="0" u="none" strike="noStrike" kern="1200" cap="none" spc="0" normalizeH="0" baseline="0" noProof="0">
                <a:ln>
                  <a:noFill/>
                </a:ln>
                <a:solidFill>
                  <a:prstClr val="black"/>
                </a:solidFill>
                <a:effectLst/>
                <a:uLnTx/>
                <a:uFillTx/>
                <a:latin typeface="Calibri"/>
                <a:ea typeface="+mn-ea"/>
                <a:cs typeface="+mn-cs"/>
              </a:endParaRPr>
            </a:p>
          </p:txBody>
        </p:sp>
      </p:grpSp>
      <p:sp>
        <p:nvSpPr>
          <p:cNvPr id="20" name="TextBox 42">
            <a:extLst>
              <a:ext uri="{FF2B5EF4-FFF2-40B4-BE49-F238E27FC236}">
                <a16:creationId xmlns:a16="http://schemas.microsoft.com/office/drawing/2014/main" id="{269A37D7-FCB9-1C5D-6646-59F9DCDAD6DB}"/>
              </a:ext>
            </a:extLst>
          </p:cNvPr>
          <p:cNvSpPr txBox="1"/>
          <p:nvPr/>
        </p:nvSpPr>
        <p:spPr>
          <a:xfrm>
            <a:off x="175775" y="1010875"/>
            <a:ext cx="6270829" cy="1333507"/>
          </a:xfrm>
          <a:prstGeom prst="rect">
            <a:avLst/>
          </a:prstGeom>
        </p:spPr>
        <p:txBody>
          <a:bodyPr wrap="square" lIns="0" tIns="0" rIns="0" bIns="0" rtlCol="0" anchor="t">
            <a:spAutoFit/>
          </a:bodyPr>
          <a:lstStyle/>
          <a:p>
            <a:pPr marL="0" marR="0" lvl="0" indent="0" algn="l" defTabSz="914400" rtl="0" eaLnBrk="1" fontAlgn="auto" latinLnBrk="0" hangingPunct="1">
              <a:lnSpc>
                <a:spcPts val="2709"/>
              </a:lnSpc>
              <a:spcBef>
                <a:spcPts val="0"/>
              </a:spcBef>
              <a:spcAft>
                <a:spcPts val="0"/>
              </a:spcAft>
              <a:buClrTx/>
              <a:buSzTx/>
              <a:buFontTx/>
              <a:buNone/>
              <a:tabLst/>
              <a:defRPr/>
            </a:pPr>
            <a:r>
              <a:rPr lang="en-US" sz="1200" spc="120" dirty="0">
                <a:solidFill>
                  <a:srgbClr val="000000"/>
                </a:solidFill>
              </a:rPr>
              <a:t>60 G DE PAN DE MASA MADRE</a:t>
            </a:r>
          </a:p>
          <a:p>
            <a:pPr marL="0" marR="0" lvl="0" indent="0" algn="l" defTabSz="914400" rtl="0" eaLnBrk="1" fontAlgn="auto" latinLnBrk="0" hangingPunct="1">
              <a:lnSpc>
                <a:spcPts val="2709"/>
              </a:lnSpc>
              <a:spcBef>
                <a:spcPts val="0"/>
              </a:spcBef>
              <a:spcAft>
                <a:spcPts val="0"/>
              </a:spcAft>
              <a:buClrTx/>
              <a:buSzTx/>
              <a:buFontTx/>
              <a:buNone/>
              <a:tabLst/>
              <a:defRPr/>
            </a:pPr>
            <a:r>
              <a:rPr lang="en-US" sz="1200" spc="120" dirty="0">
                <a:solidFill>
                  <a:srgbClr val="000000"/>
                </a:solidFill>
              </a:rPr>
              <a:t>3</a:t>
            </a:r>
            <a:r>
              <a:rPr kumimoji="0" lang="en-US" sz="1200" b="0" i="0" u="none" strike="noStrike" kern="1200" cap="none" spc="120" normalizeH="0" baseline="0" noProof="0" dirty="0">
                <a:ln>
                  <a:noFill/>
                </a:ln>
                <a:solidFill>
                  <a:srgbClr val="000000"/>
                </a:solidFill>
                <a:effectLst/>
                <a:uLnTx/>
                <a:uFillTx/>
                <a:ea typeface="+mn-ea"/>
                <a:cs typeface="+mn-cs"/>
              </a:rPr>
              <a:t> HUEVOS ENTEROS EN TORTILLA + 2</a:t>
            </a:r>
            <a:r>
              <a:rPr lang="en-US" sz="1200" spc="120" dirty="0">
                <a:solidFill>
                  <a:srgbClr val="000000"/>
                </a:solidFill>
              </a:rPr>
              <a:t> LONJAS DE JAMÓN (60 G)</a:t>
            </a:r>
          </a:p>
          <a:p>
            <a:pPr marL="0" marR="0" lvl="0" indent="0" algn="l" defTabSz="914400" rtl="0" eaLnBrk="1" fontAlgn="auto" latinLnBrk="0" hangingPunct="1">
              <a:lnSpc>
                <a:spcPts val="2709"/>
              </a:lnSpc>
              <a:spcBef>
                <a:spcPts val="0"/>
              </a:spcBef>
              <a:spcAft>
                <a:spcPts val="0"/>
              </a:spcAft>
              <a:buClrTx/>
              <a:buSzTx/>
              <a:buFontTx/>
              <a:buNone/>
              <a:tabLst/>
              <a:defRPr/>
            </a:pPr>
            <a:r>
              <a:rPr kumimoji="0" lang="en-US" sz="1200" b="0" i="0" u="none" strike="noStrike" kern="1200" cap="none" spc="120" normalizeH="0" baseline="0" noProof="0" dirty="0">
                <a:ln>
                  <a:noFill/>
                </a:ln>
                <a:solidFill>
                  <a:srgbClr val="000000"/>
                </a:solidFill>
                <a:effectLst/>
                <a:uLnTx/>
                <a:uFillTx/>
                <a:ea typeface="+mn-ea"/>
                <a:cs typeface="+mn-cs"/>
              </a:rPr>
              <a:t>1 MANZANA</a:t>
            </a:r>
          </a:p>
          <a:p>
            <a:pPr marL="0" marR="0" lvl="0" indent="0" algn="l" defTabSz="914400" rtl="0" eaLnBrk="1" fontAlgn="auto" latinLnBrk="0" hangingPunct="1">
              <a:lnSpc>
                <a:spcPts val="2709"/>
              </a:lnSpc>
              <a:spcBef>
                <a:spcPts val="0"/>
              </a:spcBef>
              <a:spcAft>
                <a:spcPts val="0"/>
              </a:spcAft>
              <a:buClrTx/>
              <a:buSzTx/>
              <a:buFontTx/>
              <a:buNone/>
              <a:tabLst/>
              <a:defRPr/>
            </a:pPr>
            <a:r>
              <a:rPr lang="en-US" sz="1200" spc="120" dirty="0">
                <a:solidFill>
                  <a:srgbClr val="000000"/>
                </a:solidFill>
              </a:rPr>
              <a:t>1 LONJA DE AGUACATE (30 G)</a:t>
            </a:r>
            <a:endParaRPr kumimoji="0" lang="en-US" sz="1200" b="0" i="0" u="none" strike="noStrike" kern="1200" cap="none" spc="120" normalizeH="0" baseline="0" noProof="0" dirty="0">
              <a:ln>
                <a:noFill/>
              </a:ln>
              <a:solidFill>
                <a:srgbClr val="000000"/>
              </a:solidFill>
              <a:effectLst/>
              <a:uLnTx/>
              <a:uFillTx/>
              <a:ea typeface="+mn-ea"/>
              <a:cs typeface="+mn-cs"/>
            </a:endParaRPr>
          </a:p>
        </p:txBody>
      </p:sp>
      <p:grpSp>
        <p:nvGrpSpPr>
          <p:cNvPr id="21" name="Group 43">
            <a:extLst>
              <a:ext uri="{FF2B5EF4-FFF2-40B4-BE49-F238E27FC236}">
                <a16:creationId xmlns:a16="http://schemas.microsoft.com/office/drawing/2014/main" id="{CF7331D6-E677-C140-F47A-FA12311C2C23}"/>
              </a:ext>
            </a:extLst>
          </p:cNvPr>
          <p:cNvGrpSpPr/>
          <p:nvPr/>
        </p:nvGrpSpPr>
        <p:grpSpPr>
          <a:xfrm>
            <a:off x="168927" y="615540"/>
            <a:ext cx="2928047" cy="45719"/>
            <a:chOff x="-56463" y="510870"/>
            <a:chExt cx="5024425" cy="2239070"/>
          </a:xfrm>
        </p:grpSpPr>
        <p:sp>
          <p:nvSpPr>
            <p:cNvPr id="22" name="TextBox 44">
              <a:extLst>
                <a:ext uri="{FF2B5EF4-FFF2-40B4-BE49-F238E27FC236}">
                  <a16:creationId xmlns:a16="http://schemas.microsoft.com/office/drawing/2014/main" id="{E47992A6-5D74-E7EB-FFC4-424282168C84}"/>
                </a:ext>
              </a:extLst>
            </p:cNvPr>
            <p:cNvSpPr txBox="1"/>
            <p:nvPr/>
          </p:nvSpPr>
          <p:spPr>
            <a:xfrm>
              <a:off x="-56463" y="2218410"/>
              <a:ext cx="4967961" cy="531530"/>
            </a:xfrm>
            <a:prstGeom prst="rect">
              <a:avLst/>
            </a:prstGeom>
          </p:spPr>
          <p:txBody>
            <a:bodyPr lIns="0" tIns="0" rIns="0" bIns="0" rtlCol="0" anchor="t">
              <a:spAutoFit/>
            </a:bodyPr>
            <a:lstStyle/>
            <a:p>
              <a:pPr marL="0" marR="0" lvl="0" indent="0" algn="l" defTabSz="914400" rtl="0" eaLnBrk="1" fontAlgn="auto" latinLnBrk="0" hangingPunct="1">
                <a:lnSpc>
                  <a:spcPts val="3056"/>
                </a:lnSpc>
                <a:spcBef>
                  <a:spcPct val="0"/>
                </a:spcBef>
                <a:spcAft>
                  <a:spcPts val="0"/>
                </a:spcAft>
                <a:buClrTx/>
                <a:buSzTx/>
                <a:buFontTx/>
                <a:buNone/>
                <a:tabLst/>
                <a:defRPr/>
              </a:pPr>
              <a:r>
                <a:rPr kumimoji="0" lang="en-US" b="1" i="0" u="none" strike="noStrike" kern="1200" cap="none" spc="436" normalizeH="0" baseline="0" noProof="0" dirty="0">
                  <a:ln>
                    <a:noFill/>
                  </a:ln>
                  <a:solidFill>
                    <a:srgbClr val="004AAD"/>
                  </a:solidFill>
                  <a:effectLst/>
                  <a:uLnTx/>
                  <a:uFillTx/>
                  <a:latin typeface="Lovelo Bold"/>
                  <a:ea typeface="+mn-ea"/>
                  <a:cs typeface="+mn-cs"/>
                </a:rPr>
                <a:t>DESAYUNO</a:t>
              </a:r>
            </a:p>
          </p:txBody>
        </p:sp>
        <p:sp>
          <p:nvSpPr>
            <p:cNvPr id="23" name="TextBox 45">
              <a:extLst>
                <a:ext uri="{FF2B5EF4-FFF2-40B4-BE49-F238E27FC236}">
                  <a16:creationId xmlns:a16="http://schemas.microsoft.com/office/drawing/2014/main" id="{30CF9149-5BA9-F2BD-8161-4D82CDABE457}"/>
                </a:ext>
              </a:extLst>
            </p:cNvPr>
            <p:cNvSpPr txBox="1"/>
            <p:nvPr/>
          </p:nvSpPr>
          <p:spPr>
            <a:xfrm>
              <a:off x="0" y="510870"/>
              <a:ext cx="640170" cy="303866"/>
            </a:xfrm>
            <a:prstGeom prst="rect">
              <a:avLst/>
            </a:prstGeom>
          </p:spPr>
          <p:txBody>
            <a:bodyPr lIns="0" tIns="0" rIns="0" bIns="0" rtlCol="0" anchor="t">
              <a:spAutoFit/>
            </a:bodyPr>
            <a:lstStyle/>
            <a:p>
              <a:pPr marL="0" marR="0" lvl="0" indent="0" algn="l" defTabSz="914400" rtl="0" eaLnBrk="1" fontAlgn="auto" latinLnBrk="0" hangingPunct="1">
                <a:lnSpc>
                  <a:spcPts val="1608"/>
                </a:lnSpc>
                <a:spcBef>
                  <a:spcPct val="0"/>
                </a:spcBef>
                <a:spcAft>
                  <a:spcPts val="0"/>
                </a:spcAft>
                <a:buClrTx/>
                <a:buSzTx/>
                <a:buFontTx/>
                <a:buNone/>
                <a:tabLst/>
                <a:defRPr/>
              </a:pPr>
              <a:endParaRPr kumimoji="0" sz="1400" b="0" i="0" u="none" strike="noStrike" kern="1200" cap="none" spc="0" normalizeH="0" baseline="0" noProof="0">
                <a:ln>
                  <a:noFill/>
                </a:ln>
                <a:solidFill>
                  <a:prstClr val="black"/>
                </a:solidFill>
                <a:effectLst/>
                <a:uLnTx/>
                <a:uFillTx/>
                <a:latin typeface="Calibri"/>
                <a:ea typeface="+mn-ea"/>
                <a:cs typeface="+mn-cs"/>
              </a:endParaRPr>
            </a:p>
          </p:txBody>
        </p:sp>
        <p:sp>
          <p:nvSpPr>
            <p:cNvPr id="24" name="TextBox 46">
              <a:extLst>
                <a:ext uri="{FF2B5EF4-FFF2-40B4-BE49-F238E27FC236}">
                  <a16:creationId xmlns:a16="http://schemas.microsoft.com/office/drawing/2014/main" id="{1AF07364-8287-1A02-54C7-4CE2689F6508}"/>
                </a:ext>
              </a:extLst>
            </p:cNvPr>
            <p:cNvSpPr txBox="1"/>
            <p:nvPr/>
          </p:nvSpPr>
          <p:spPr>
            <a:xfrm>
              <a:off x="679548" y="510870"/>
              <a:ext cx="4288414" cy="303866"/>
            </a:xfrm>
            <a:prstGeom prst="rect">
              <a:avLst/>
            </a:prstGeom>
          </p:spPr>
          <p:txBody>
            <a:bodyPr lIns="0" tIns="0" rIns="0" bIns="0" rtlCol="0" anchor="t">
              <a:spAutoFit/>
            </a:bodyPr>
            <a:lstStyle/>
            <a:p>
              <a:pPr marL="0" marR="0" lvl="0" indent="0" algn="l" defTabSz="914400" rtl="0" eaLnBrk="1" fontAlgn="auto" latinLnBrk="0" hangingPunct="1">
                <a:lnSpc>
                  <a:spcPts val="1608"/>
                </a:lnSpc>
                <a:spcBef>
                  <a:spcPct val="0"/>
                </a:spcBef>
                <a:spcAft>
                  <a:spcPts val="0"/>
                </a:spcAft>
                <a:buClrTx/>
                <a:buSzTx/>
                <a:buFontTx/>
                <a:buNone/>
                <a:tabLst/>
                <a:defRPr/>
              </a:pPr>
              <a:endParaRPr kumimoji="0" sz="1400" b="0" i="0" u="none" strike="noStrike" kern="1200" cap="none" spc="0" normalizeH="0" baseline="0" noProof="0">
                <a:ln>
                  <a:noFill/>
                </a:ln>
                <a:solidFill>
                  <a:prstClr val="black"/>
                </a:solidFill>
                <a:effectLst/>
                <a:uLnTx/>
                <a:uFillTx/>
                <a:latin typeface="Calibri"/>
                <a:ea typeface="+mn-ea"/>
                <a:cs typeface="+mn-cs"/>
              </a:endParaRPr>
            </a:p>
          </p:txBody>
        </p:sp>
      </p:grpSp>
      <p:sp>
        <p:nvSpPr>
          <p:cNvPr id="25" name="TextBox 36">
            <a:extLst>
              <a:ext uri="{FF2B5EF4-FFF2-40B4-BE49-F238E27FC236}">
                <a16:creationId xmlns:a16="http://schemas.microsoft.com/office/drawing/2014/main" id="{042E7AE9-207A-2494-F221-B42E38CD54EE}"/>
              </a:ext>
            </a:extLst>
          </p:cNvPr>
          <p:cNvSpPr txBox="1"/>
          <p:nvPr/>
        </p:nvSpPr>
        <p:spPr>
          <a:xfrm>
            <a:off x="133355" y="2716162"/>
            <a:ext cx="6102246" cy="987258"/>
          </a:xfrm>
          <a:prstGeom prst="rect">
            <a:avLst/>
          </a:prstGeom>
        </p:spPr>
        <p:txBody>
          <a:bodyPr wrap="square" lIns="0" tIns="0" rIns="0" bIns="0" rtlCol="0" anchor="t">
            <a:spAutoFit/>
          </a:bodyPr>
          <a:lstStyle/>
          <a:p>
            <a:pPr marL="0" marR="0" lvl="0" indent="0" algn="l" defTabSz="914400" rtl="0" eaLnBrk="1" fontAlgn="auto" latinLnBrk="0" hangingPunct="1">
              <a:lnSpc>
                <a:spcPts val="2709"/>
              </a:lnSpc>
              <a:spcBef>
                <a:spcPts val="0"/>
              </a:spcBef>
              <a:spcAft>
                <a:spcPts val="0"/>
              </a:spcAft>
              <a:buClrTx/>
              <a:buSzTx/>
              <a:buFontTx/>
              <a:buNone/>
              <a:tabLst/>
              <a:defRPr/>
            </a:pPr>
            <a:r>
              <a:rPr kumimoji="0" lang="en-US" sz="1200" b="0" i="0" u="none" strike="noStrike" kern="1200" cap="none" spc="120" normalizeH="0" baseline="0" noProof="0" dirty="0">
                <a:ln>
                  <a:noFill/>
                </a:ln>
                <a:solidFill>
                  <a:srgbClr val="000000"/>
                </a:solidFill>
                <a:effectLst/>
                <a:uLnTx/>
                <a:uFillTx/>
                <a:latin typeface="Calibri" panose="020F0502020204030204" pitchFamily="34" charset="0"/>
                <a:cs typeface="Calibri" panose="020F0502020204030204" pitchFamily="34" charset="0"/>
              </a:rPr>
              <a:t>1 SCOOP DE PROTEÍNA CON AGUA O LECHE VEGETAL</a:t>
            </a:r>
          </a:p>
          <a:p>
            <a:pPr marL="0" marR="0" lvl="0" indent="0" algn="l" defTabSz="914400" rtl="0" eaLnBrk="1" fontAlgn="auto" latinLnBrk="0" hangingPunct="1">
              <a:lnSpc>
                <a:spcPts val="2709"/>
              </a:lnSpc>
              <a:spcBef>
                <a:spcPts val="0"/>
              </a:spcBef>
              <a:spcAft>
                <a:spcPts val="0"/>
              </a:spcAft>
              <a:buClrTx/>
              <a:buSzTx/>
              <a:buFontTx/>
              <a:buNone/>
              <a:tabLst/>
              <a:defRPr/>
            </a:pPr>
            <a:r>
              <a:rPr lang="en-US" sz="1200" spc="120" dirty="0">
                <a:solidFill>
                  <a:srgbClr val="000000"/>
                </a:solidFill>
                <a:latin typeface="Calibri" panose="020F0502020204030204" pitchFamily="34" charset="0"/>
                <a:cs typeface="Calibri" panose="020F0502020204030204" pitchFamily="34" charset="0"/>
              </a:rPr>
              <a:t>¼ TAZA (20 G) DE GRANOLA</a:t>
            </a:r>
          </a:p>
          <a:p>
            <a:pPr marL="0" marR="0" lvl="0" indent="0" algn="l" defTabSz="914400" rtl="0" eaLnBrk="1" fontAlgn="auto" latinLnBrk="0" hangingPunct="1">
              <a:lnSpc>
                <a:spcPts val="2709"/>
              </a:lnSpc>
              <a:spcBef>
                <a:spcPts val="0"/>
              </a:spcBef>
              <a:spcAft>
                <a:spcPts val="0"/>
              </a:spcAft>
              <a:buClrTx/>
              <a:buSzTx/>
              <a:buFontTx/>
              <a:buNone/>
              <a:tabLst/>
              <a:defRPr/>
            </a:pPr>
            <a:r>
              <a:rPr lang="en-US" sz="1200" spc="120" dirty="0">
                <a:solidFill>
                  <a:srgbClr val="000000"/>
                </a:solidFill>
                <a:latin typeface="Calibri" panose="020F0502020204030204" pitchFamily="34" charset="0"/>
                <a:cs typeface="Calibri" panose="020F0502020204030204" pitchFamily="34" charset="0"/>
              </a:rPr>
              <a:t>1 CAMBUR</a:t>
            </a:r>
          </a:p>
        </p:txBody>
      </p:sp>
      <p:grpSp>
        <p:nvGrpSpPr>
          <p:cNvPr id="26" name="Group 38">
            <a:extLst>
              <a:ext uri="{FF2B5EF4-FFF2-40B4-BE49-F238E27FC236}">
                <a16:creationId xmlns:a16="http://schemas.microsoft.com/office/drawing/2014/main" id="{66B0A88C-4A5A-62F3-38BA-02D7A1D82DC9}"/>
              </a:ext>
            </a:extLst>
          </p:cNvPr>
          <p:cNvGrpSpPr/>
          <p:nvPr/>
        </p:nvGrpSpPr>
        <p:grpSpPr>
          <a:xfrm>
            <a:off x="113246" y="2426149"/>
            <a:ext cx="2957672" cy="1223475"/>
            <a:chOff x="-107298" y="-754439"/>
            <a:chExt cx="5075260" cy="1569175"/>
          </a:xfrm>
        </p:grpSpPr>
        <p:sp>
          <p:nvSpPr>
            <p:cNvPr id="27" name="TextBox 39">
              <a:extLst>
                <a:ext uri="{FF2B5EF4-FFF2-40B4-BE49-F238E27FC236}">
                  <a16:creationId xmlns:a16="http://schemas.microsoft.com/office/drawing/2014/main" id="{FB6A0D80-FB6F-DF93-EAA5-875109C6CE06}"/>
                </a:ext>
              </a:extLst>
            </p:cNvPr>
            <p:cNvSpPr txBox="1"/>
            <p:nvPr/>
          </p:nvSpPr>
          <p:spPr>
            <a:xfrm>
              <a:off x="-107298" y="-754439"/>
              <a:ext cx="4967961" cy="460531"/>
            </a:xfrm>
            <a:prstGeom prst="rect">
              <a:avLst/>
            </a:prstGeom>
          </p:spPr>
          <p:txBody>
            <a:bodyPr lIns="0" tIns="0" rIns="0" bIns="0" rtlCol="0" anchor="t">
              <a:spAutoFit/>
            </a:bodyPr>
            <a:lstStyle/>
            <a:p>
              <a:pPr marL="0" marR="0" lvl="0" indent="0" algn="l" defTabSz="914400" rtl="0" eaLnBrk="1" fontAlgn="auto" latinLnBrk="0" hangingPunct="1">
                <a:lnSpc>
                  <a:spcPts val="3056"/>
                </a:lnSpc>
                <a:spcBef>
                  <a:spcPct val="0"/>
                </a:spcBef>
                <a:spcAft>
                  <a:spcPts val="0"/>
                </a:spcAft>
                <a:buClrTx/>
                <a:buSzTx/>
                <a:buFontTx/>
                <a:buNone/>
                <a:tabLst/>
                <a:defRPr/>
              </a:pPr>
              <a:r>
                <a:rPr kumimoji="0" lang="en-US" b="1" i="0" u="none" strike="noStrike" kern="1200" cap="none" spc="436" normalizeH="0" baseline="0" noProof="0">
                  <a:ln>
                    <a:noFill/>
                  </a:ln>
                  <a:solidFill>
                    <a:srgbClr val="DD311F"/>
                  </a:solidFill>
                  <a:effectLst/>
                  <a:uLnTx/>
                  <a:uFillTx/>
                  <a:latin typeface="Lovelo Bold"/>
                  <a:ea typeface="+mn-ea"/>
                  <a:cs typeface="+mn-cs"/>
                </a:rPr>
                <a:t>MERIENDA </a:t>
              </a:r>
              <a:r>
                <a:rPr lang="en-US" b="1" spc="436">
                  <a:solidFill>
                    <a:srgbClr val="DD311F"/>
                  </a:solidFill>
                  <a:latin typeface="Lovelo Bold"/>
                </a:rPr>
                <a:t>MAÑANA</a:t>
              </a:r>
              <a:endParaRPr kumimoji="0" lang="en-US" b="1" i="0" u="none" strike="noStrike" kern="1200" cap="none" spc="436" normalizeH="0" baseline="0" noProof="0" dirty="0">
                <a:ln>
                  <a:noFill/>
                </a:ln>
                <a:solidFill>
                  <a:srgbClr val="DD311F"/>
                </a:solidFill>
                <a:effectLst/>
                <a:uLnTx/>
                <a:uFillTx/>
                <a:latin typeface="Lovelo Bold"/>
                <a:ea typeface="+mn-ea"/>
                <a:cs typeface="+mn-cs"/>
              </a:endParaRPr>
            </a:p>
          </p:txBody>
        </p:sp>
        <p:sp>
          <p:nvSpPr>
            <p:cNvPr id="28" name="TextBox 40">
              <a:extLst>
                <a:ext uri="{FF2B5EF4-FFF2-40B4-BE49-F238E27FC236}">
                  <a16:creationId xmlns:a16="http://schemas.microsoft.com/office/drawing/2014/main" id="{76CC025B-65CF-DEBD-86F1-2480AED88E3B}"/>
                </a:ext>
              </a:extLst>
            </p:cNvPr>
            <p:cNvSpPr txBox="1"/>
            <p:nvPr/>
          </p:nvSpPr>
          <p:spPr>
            <a:xfrm>
              <a:off x="0" y="510870"/>
              <a:ext cx="640170" cy="303866"/>
            </a:xfrm>
            <a:prstGeom prst="rect">
              <a:avLst/>
            </a:prstGeom>
          </p:spPr>
          <p:txBody>
            <a:bodyPr lIns="0" tIns="0" rIns="0" bIns="0" rtlCol="0" anchor="t">
              <a:spAutoFit/>
            </a:bodyPr>
            <a:lstStyle/>
            <a:p>
              <a:pPr marL="0" marR="0" lvl="0" indent="0" algn="l" defTabSz="914400" rtl="0" eaLnBrk="1" fontAlgn="auto" latinLnBrk="0" hangingPunct="1">
                <a:lnSpc>
                  <a:spcPts val="1608"/>
                </a:lnSpc>
                <a:spcBef>
                  <a:spcPct val="0"/>
                </a:spcBef>
                <a:spcAft>
                  <a:spcPts val="0"/>
                </a:spcAft>
                <a:buClrTx/>
                <a:buSzTx/>
                <a:buFontTx/>
                <a:buNone/>
                <a:tabLst/>
                <a:defRPr/>
              </a:pPr>
              <a:endParaRPr kumimoji="0" sz="1400" b="0" i="0" u="none" strike="noStrike" kern="1200" cap="none" spc="0" normalizeH="0" baseline="0" noProof="0">
                <a:ln>
                  <a:noFill/>
                </a:ln>
                <a:solidFill>
                  <a:prstClr val="black"/>
                </a:solidFill>
                <a:effectLst/>
                <a:uLnTx/>
                <a:uFillTx/>
                <a:latin typeface="Calibri"/>
                <a:ea typeface="+mn-ea"/>
                <a:cs typeface="+mn-cs"/>
              </a:endParaRPr>
            </a:p>
          </p:txBody>
        </p:sp>
        <p:sp>
          <p:nvSpPr>
            <p:cNvPr id="29" name="TextBox 41">
              <a:extLst>
                <a:ext uri="{FF2B5EF4-FFF2-40B4-BE49-F238E27FC236}">
                  <a16:creationId xmlns:a16="http://schemas.microsoft.com/office/drawing/2014/main" id="{D2C0358D-AF62-58B2-F923-01905ECEFE2D}"/>
                </a:ext>
              </a:extLst>
            </p:cNvPr>
            <p:cNvSpPr txBox="1"/>
            <p:nvPr/>
          </p:nvSpPr>
          <p:spPr>
            <a:xfrm>
              <a:off x="679548" y="510870"/>
              <a:ext cx="4288414" cy="303866"/>
            </a:xfrm>
            <a:prstGeom prst="rect">
              <a:avLst/>
            </a:prstGeom>
          </p:spPr>
          <p:txBody>
            <a:bodyPr lIns="0" tIns="0" rIns="0" bIns="0" rtlCol="0" anchor="t">
              <a:spAutoFit/>
            </a:bodyPr>
            <a:lstStyle/>
            <a:p>
              <a:pPr marL="0" marR="0" lvl="0" indent="0" algn="l" defTabSz="914400" rtl="0" eaLnBrk="1" fontAlgn="auto" latinLnBrk="0" hangingPunct="1">
                <a:lnSpc>
                  <a:spcPts val="1608"/>
                </a:lnSpc>
                <a:spcBef>
                  <a:spcPct val="0"/>
                </a:spcBef>
                <a:spcAft>
                  <a:spcPts val="0"/>
                </a:spcAft>
                <a:buClrTx/>
                <a:buSzTx/>
                <a:buFontTx/>
                <a:buNone/>
                <a:tabLst/>
                <a:defRPr/>
              </a:pPr>
              <a:endParaRPr kumimoji="0" sz="1400" b="0" i="0" u="none" strike="noStrike" kern="1200" cap="none" spc="0" normalizeH="0" baseline="0" noProof="0">
                <a:ln>
                  <a:noFill/>
                </a:ln>
                <a:solidFill>
                  <a:prstClr val="black"/>
                </a:solidFill>
                <a:effectLst/>
                <a:uLnTx/>
                <a:uFillTx/>
                <a:latin typeface="Calibri"/>
                <a:ea typeface="+mn-ea"/>
                <a:cs typeface="+mn-cs"/>
              </a:endParaRPr>
            </a:p>
          </p:txBody>
        </p:sp>
      </p:grpSp>
      <p:cxnSp>
        <p:nvCxnSpPr>
          <p:cNvPr id="31" name="Conector recto 30">
            <a:extLst>
              <a:ext uri="{FF2B5EF4-FFF2-40B4-BE49-F238E27FC236}">
                <a16:creationId xmlns:a16="http://schemas.microsoft.com/office/drawing/2014/main" id="{E9A352A4-5DB5-89C3-1085-8A59F5D702F9}"/>
              </a:ext>
            </a:extLst>
          </p:cNvPr>
          <p:cNvCxnSpPr/>
          <p:nvPr/>
        </p:nvCxnSpPr>
        <p:spPr>
          <a:xfrm>
            <a:off x="122447" y="2426149"/>
            <a:ext cx="47408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Conector recto 31">
            <a:extLst>
              <a:ext uri="{FF2B5EF4-FFF2-40B4-BE49-F238E27FC236}">
                <a16:creationId xmlns:a16="http://schemas.microsoft.com/office/drawing/2014/main" id="{97679492-B92A-A174-B1C6-DFD0B48E928F}"/>
              </a:ext>
            </a:extLst>
          </p:cNvPr>
          <p:cNvCxnSpPr/>
          <p:nvPr/>
        </p:nvCxnSpPr>
        <p:spPr>
          <a:xfrm>
            <a:off x="133355" y="3711162"/>
            <a:ext cx="47408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Conector recto 32">
            <a:extLst>
              <a:ext uri="{FF2B5EF4-FFF2-40B4-BE49-F238E27FC236}">
                <a16:creationId xmlns:a16="http://schemas.microsoft.com/office/drawing/2014/main" id="{ADBFED3F-917C-0DAC-FB40-73D73DAAF30D}"/>
              </a:ext>
            </a:extLst>
          </p:cNvPr>
          <p:cNvCxnSpPr/>
          <p:nvPr/>
        </p:nvCxnSpPr>
        <p:spPr>
          <a:xfrm>
            <a:off x="122446" y="4963998"/>
            <a:ext cx="47408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Conector recto 33">
            <a:extLst>
              <a:ext uri="{FF2B5EF4-FFF2-40B4-BE49-F238E27FC236}">
                <a16:creationId xmlns:a16="http://schemas.microsoft.com/office/drawing/2014/main" id="{2D1333EE-EB77-7098-842A-2DA1EC78BCAA}"/>
              </a:ext>
            </a:extLst>
          </p:cNvPr>
          <p:cNvCxnSpPr/>
          <p:nvPr/>
        </p:nvCxnSpPr>
        <p:spPr>
          <a:xfrm>
            <a:off x="113246" y="6242841"/>
            <a:ext cx="4740855" cy="0"/>
          </a:xfrm>
          <a:prstGeom prst="line">
            <a:avLst/>
          </a:prstGeom>
        </p:spPr>
        <p:style>
          <a:lnRef idx="1">
            <a:schemeClr val="accent1"/>
          </a:lnRef>
          <a:fillRef idx="0">
            <a:schemeClr val="accent1"/>
          </a:fillRef>
          <a:effectRef idx="0">
            <a:schemeClr val="accent1"/>
          </a:effectRef>
          <a:fontRef idx="minor">
            <a:schemeClr val="tx1"/>
          </a:fontRef>
        </p:style>
      </p:cxnSp>
      <p:sp>
        <p:nvSpPr>
          <p:cNvPr id="30" name="Freeform 19">
            <a:extLst>
              <a:ext uri="{FF2B5EF4-FFF2-40B4-BE49-F238E27FC236}">
                <a16:creationId xmlns:a16="http://schemas.microsoft.com/office/drawing/2014/main" id="{880B21CF-DEAE-1781-CD38-60783788FD95}"/>
              </a:ext>
            </a:extLst>
          </p:cNvPr>
          <p:cNvSpPr/>
          <p:nvPr/>
        </p:nvSpPr>
        <p:spPr>
          <a:xfrm>
            <a:off x="297044" y="8055927"/>
            <a:ext cx="997534" cy="449671"/>
          </a:xfrm>
          <a:custGeom>
            <a:avLst/>
            <a:gdLst/>
            <a:ahLst/>
            <a:cxnLst/>
            <a:rect l="l" t="t" r="r" b="b"/>
            <a:pathLst>
              <a:path w="1213592" h="585558">
                <a:moveTo>
                  <a:pt x="0" y="0"/>
                </a:moveTo>
                <a:lnTo>
                  <a:pt x="1213592" y="0"/>
                </a:lnTo>
                <a:lnTo>
                  <a:pt x="1213592" y="585559"/>
                </a:lnTo>
                <a:lnTo>
                  <a:pt x="0" y="585559"/>
                </a:lnTo>
                <a:lnTo>
                  <a:pt x="0" y="0"/>
                </a:lnTo>
                <a:close/>
              </a:path>
            </a:pathLst>
          </a:custGeom>
          <a:blipFill>
            <a:blip r:embed="rId3"/>
            <a:stretch>
              <a:fillRect/>
            </a:stretch>
          </a:blipFill>
        </p:spPr>
      </p:sp>
      <p:cxnSp>
        <p:nvCxnSpPr>
          <p:cNvPr id="35" name="Conector recto 34">
            <a:extLst>
              <a:ext uri="{FF2B5EF4-FFF2-40B4-BE49-F238E27FC236}">
                <a16:creationId xmlns:a16="http://schemas.microsoft.com/office/drawing/2014/main" id="{22A49B40-8313-72F5-A658-E190BF01DEC8}"/>
              </a:ext>
            </a:extLst>
          </p:cNvPr>
          <p:cNvCxnSpPr>
            <a:cxnSpLocks/>
          </p:cNvCxnSpPr>
          <p:nvPr/>
        </p:nvCxnSpPr>
        <p:spPr>
          <a:xfrm>
            <a:off x="113246" y="7805297"/>
            <a:ext cx="6553356" cy="0"/>
          </a:xfrm>
          <a:prstGeom prst="line">
            <a:avLst/>
          </a:prstGeom>
        </p:spPr>
        <p:style>
          <a:lnRef idx="1">
            <a:schemeClr val="accent1"/>
          </a:lnRef>
          <a:fillRef idx="0">
            <a:schemeClr val="accent1"/>
          </a:fillRef>
          <a:effectRef idx="0">
            <a:schemeClr val="accent1"/>
          </a:effectRef>
          <a:fontRef idx="minor">
            <a:schemeClr val="tx1"/>
          </a:fontRef>
        </p:style>
      </p:cxnSp>
      <p:sp>
        <p:nvSpPr>
          <p:cNvPr id="36" name="TextBox 39">
            <a:extLst>
              <a:ext uri="{FF2B5EF4-FFF2-40B4-BE49-F238E27FC236}">
                <a16:creationId xmlns:a16="http://schemas.microsoft.com/office/drawing/2014/main" id="{A15810CE-D448-1986-E89F-2D1FB63495E3}"/>
              </a:ext>
            </a:extLst>
          </p:cNvPr>
          <p:cNvSpPr txBox="1"/>
          <p:nvPr/>
        </p:nvSpPr>
        <p:spPr>
          <a:xfrm>
            <a:off x="1415730" y="7855002"/>
            <a:ext cx="4951831" cy="743089"/>
          </a:xfrm>
          <a:prstGeom prst="rect">
            <a:avLst/>
          </a:prstGeom>
          <a:solidFill>
            <a:schemeClr val="bg1"/>
          </a:solidFill>
        </p:spPr>
        <p:txBody>
          <a:bodyPr wrap="square" lIns="0" tIns="0" rIns="0" bIns="0" rtlCol="0" anchor="t">
            <a:spAutoFit/>
          </a:bodyPr>
          <a:lstStyle/>
          <a:p>
            <a:pPr marL="0" marR="0" lvl="0" indent="0" algn="ctr" defTabSz="914400" rtl="0" eaLnBrk="1" fontAlgn="auto" latinLnBrk="0" hangingPunct="1">
              <a:lnSpc>
                <a:spcPts val="3056"/>
              </a:lnSpc>
              <a:spcBef>
                <a:spcPct val="0"/>
              </a:spcBef>
              <a:spcAft>
                <a:spcPts val="0"/>
              </a:spcAft>
              <a:buClrTx/>
              <a:buSzTx/>
              <a:buFontTx/>
              <a:buNone/>
              <a:tabLst/>
              <a:defRPr/>
            </a:pPr>
            <a:r>
              <a:rPr lang="en-US" sz="1400" b="1" spc="436" dirty="0">
                <a:solidFill>
                  <a:srgbClr val="DD311F"/>
                </a:solidFill>
                <a:highlight>
                  <a:srgbClr val="00FFFF"/>
                </a:highlight>
                <a:latin typeface="Lovelo Bold"/>
              </a:rPr>
              <a:t>TODO LO QUE SE LLEVE A COCCIÓN EN AIRFRYER DEBE PESARSE CRUDO</a:t>
            </a:r>
            <a:endParaRPr kumimoji="0" lang="en-US" sz="1400" b="1" i="0" u="none" strike="noStrike" kern="1200" cap="none" spc="436" normalizeH="0" baseline="0" noProof="0" dirty="0">
              <a:ln>
                <a:noFill/>
              </a:ln>
              <a:solidFill>
                <a:srgbClr val="DD311F"/>
              </a:solidFill>
              <a:effectLst/>
              <a:highlight>
                <a:srgbClr val="00FFFF"/>
              </a:highlight>
              <a:uLnTx/>
              <a:uFillTx/>
              <a:latin typeface="Lovelo Bold"/>
              <a:ea typeface="+mn-ea"/>
              <a:cs typeface="+mn-cs"/>
            </a:endParaRPr>
          </a:p>
        </p:txBody>
      </p:sp>
    </p:spTree>
    <p:extLst>
      <p:ext uri="{BB962C8B-B14F-4D97-AF65-F5344CB8AC3E}">
        <p14:creationId xmlns:p14="http://schemas.microsoft.com/office/powerpoint/2010/main" val="2401408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sp>
        <p:nvSpPr>
          <p:cNvPr id="6" name="CuadroTexto 5">
            <a:extLst>
              <a:ext uri="{FF2B5EF4-FFF2-40B4-BE49-F238E27FC236}">
                <a16:creationId xmlns:a16="http://schemas.microsoft.com/office/drawing/2014/main" id="{78129C97-D4DF-6A70-C9CF-24A69EA4ABF0}"/>
              </a:ext>
            </a:extLst>
          </p:cNvPr>
          <p:cNvSpPr txBox="1"/>
          <p:nvPr/>
        </p:nvSpPr>
        <p:spPr>
          <a:xfrm>
            <a:off x="558229" y="0"/>
            <a:ext cx="5999748" cy="523220"/>
          </a:xfrm>
          <a:prstGeom prst="rect">
            <a:avLst/>
          </a:prstGeom>
          <a:noFill/>
        </p:spPr>
        <p:txBody>
          <a:bodyPr wrap="square" rtlCol="0">
            <a:spAutoFit/>
          </a:bodyPr>
          <a:lstStyle/>
          <a:p>
            <a:r>
              <a:rPr lang="es-VE" sz="28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INDICACIONES GENERALES</a:t>
            </a:r>
          </a:p>
        </p:txBody>
      </p:sp>
      <p:pic>
        <p:nvPicPr>
          <p:cNvPr id="13" name="Imagen 12">
            <a:extLst>
              <a:ext uri="{FF2B5EF4-FFF2-40B4-BE49-F238E27FC236}">
                <a16:creationId xmlns:a16="http://schemas.microsoft.com/office/drawing/2014/main" id="{9AFAFD6F-6F30-BFE3-8D8C-EBE89F6574C1}"/>
              </a:ext>
            </a:extLst>
          </p:cNvPr>
          <p:cNvPicPr>
            <a:picLocks noChangeAspect="1"/>
          </p:cNvPicPr>
          <p:nvPr/>
        </p:nvPicPr>
        <p:blipFill rotWithShape="1">
          <a:blip r:embed="rId3"/>
          <a:srcRect b="9734"/>
          <a:stretch/>
        </p:blipFill>
        <p:spPr>
          <a:xfrm>
            <a:off x="200011" y="523220"/>
            <a:ext cx="6357965" cy="7969156"/>
          </a:xfrm>
          <a:prstGeom prst="rect">
            <a:avLst/>
          </a:prstGeom>
        </p:spPr>
      </p:pic>
    </p:spTree>
    <p:extLst>
      <p:ext uri="{BB962C8B-B14F-4D97-AF65-F5344CB8AC3E}">
        <p14:creationId xmlns:p14="http://schemas.microsoft.com/office/powerpoint/2010/main" val="1257630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sp>
        <p:nvSpPr>
          <p:cNvPr id="6" name="CuadroTexto 5">
            <a:extLst>
              <a:ext uri="{FF2B5EF4-FFF2-40B4-BE49-F238E27FC236}">
                <a16:creationId xmlns:a16="http://schemas.microsoft.com/office/drawing/2014/main" id="{78129C97-D4DF-6A70-C9CF-24A69EA4ABF0}"/>
              </a:ext>
            </a:extLst>
          </p:cNvPr>
          <p:cNvSpPr txBox="1"/>
          <p:nvPr/>
        </p:nvSpPr>
        <p:spPr>
          <a:xfrm>
            <a:off x="558229" y="0"/>
            <a:ext cx="5999748" cy="523220"/>
          </a:xfrm>
          <a:prstGeom prst="rect">
            <a:avLst/>
          </a:prstGeom>
          <a:noFill/>
        </p:spPr>
        <p:txBody>
          <a:bodyPr wrap="square" rtlCol="0">
            <a:spAutoFit/>
          </a:bodyPr>
          <a:lstStyle/>
          <a:p>
            <a:r>
              <a:rPr lang="es-VE" sz="28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INDICACIONES GENERALES</a:t>
            </a:r>
          </a:p>
        </p:txBody>
      </p:sp>
      <p:pic>
        <p:nvPicPr>
          <p:cNvPr id="4" name="Imagen 3">
            <a:extLst>
              <a:ext uri="{FF2B5EF4-FFF2-40B4-BE49-F238E27FC236}">
                <a16:creationId xmlns:a16="http://schemas.microsoft.com/office/drawing/2014/main" id="{1A455388-DC87-DE3A-6716-36B2E45894A4}"/>
              </a:ext>
            </a:extLst>
          </p:cNvPr>
          <p:cNvPicPr>
            <a:picLocks noChangeAspect="1"/>
          </p:cNvPicPr>
          <p:nvPr/>
        </p:nvPicPr>
        <p:blipFill rotWithShape="1">
          <a:blip r:embed="rId3"/>
          <a:srcRect l="8332" t="119" r="27252" b="815"/>
          <a:stretch/>
        </p:blipFill>
        <p:spPr>
          <a:xfrm>
            <a:off x="2242883" y="6013218"/>
            <a:ext cx="1985946" cy="2036064"/>
          </a:xfrm>
          <a:prstGeom prst="ellipse">
            <a:avLst/>
          </a:prstGeom>
        </p:spPr>
      </p:pic>
      <p:pic>
        <p:nvPicPr>
          <p:cNvPr id="7" name="Imagen 6">
            <a:extLst>
              <a:ext uri="{FF2B5EF4-FFF2-40B4-BE49-F238E27FC236}">
                <a16:creationId xmlns:a16="http://schemas.microsoft.com/office/drawing/2014/main" id="{AED00A7A-E384-DA0A-B87B-0DF09963B3A2}"/>
              </a:ext>
            </a:extLst>
          </p:cNvPr>
          <p:cNvPicPr>
            <a:picLocks noChangeAspect="1"/>
          </p:cNvPicPr>
          <p:nvPr/>
        </p:nvPicPr>
        <p:blipFill>
          <a:blip r:embed="rId4"/>
          <a:stretch>
            <a:fillRect/>
          </a:stretch>
        </p:blipFill>
        <p:spPr>
          <a:xfrm>
            <a:off x="109728" y="804933"/>
            <a:ext cx="6252256" cy="5142928"/>
          </a:xfrm>
          <a:prstGeom prst="rect">
            <a:avLst/>
          </a:prstGeom>
        </p:spPr>
      </p:pic>
    </p:spTree>
    <p:extLst>
      <p:ext uri="{BB962C8B-B14F-4D97-AF65-F5344CB8AC3E}">
        <p14:creationId xmlns:p14="http://schemas.microsoft.com/office/powerpoint/2010/main" val="22739558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sp>
        <p:nvSpPr>
          <p:cNvPr id="5" name="CuadroTexto 4">
            <a:extLst>
              <a:ext uri="{FF2B5EF4-FFF2-40B4-BE49-F238E27FC236}">
                <a16:creationId xmlns:a16="http://schemas.microsoft.com/office/drawing/2014/main" id="{1456631B-DE7F-533C-B32E-7732176DF020}"/>
              </a:ext>
            </a:extLst>
          </p:cNvPr>
          <p:cNvSpPr txBox="1"/>
          <p:nvPr/>
        </p:nvSpPr>
        <p:spPr>
          <a:xfrm>
            <a:off x="329184" y="131293"/>
            <a:ext cx="6228793" cy="523220"/>
          </a:xfrm>
          <a:prstGeom prst="rect">
            <a:avLst/>
          </a:prstGeom>
          <a:noFill/>
        </p:spPr>
        <p:txBody>
          <a:bodyPr wrap="square" rtlCol="0">
            <a:spAutoFit/>
          </a:bodyPr>
          <a:lstStyle/>
          <a:p>
            <a:r>
              <a:rPr lang="es-VE" sz="28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INDICACIONES INDIVIDUALES</a:t>
            </a:r>
          </a:p>
        </p:txBody>
      </p:sp>
      <p:sp>
        <p:nvSpPr>
          <p:cNvPr id="4" name="TextBox 57">
            <a:extLst>
              <a:ext uri="{FF2B5EF4-FFF2-40B4-BE49-F238E27FC236}">
                <a16:creationId xmlns:a16="http://schemas.microsoft.com/office/drawing/2014/main" id="{D91E840C-9F74-34E5-FFCC-81887C1B2A4D}"/>
              </a:ext>
            </a:extLst>
          </p:cNvPr>
          <p:cNvSpPr txBox="1"/>
          <p:nvPr/>
        </p:nvSpPr>
        <p:spPr>
          <a:xfrm>
            <a:off x="154245" y="654513"/>
            <a:ext cx="6449497" cy="8936870"/>
          </a:xfrm>
          <a:prstGeom prst="rect">
            <a:avLst/>
          </a:prstGeom>
        </p:spPr>
        <p:txBody>
          <a:bodyPr wrap="square" lIns="0" tIns="0" rIns="0" bIns="0" rtlCol="0" anchor="t">
            <a:spAutoFit/>
          </a:bodyPr>
          <a:lstStyle/>
          <a:p>
            <a:pPr marL="285750" lvl="0" indent="-285750" algn="just">
              <a:lnSpc>
                <a:spcPct val="150000"/>
              </a:lnSpc>
              <a:spcAft>
                <a:spcPts val="1000"/>
              </a:spcAft>
              <a:buFont typeface="Wingdings" panose="05000000000000000000" pitchFamily="2" charset="2"/>
              <a:buChar char="q"/>
            </a:pPr>
            <a:r>
              <a:rPr lang="es-VE" sz="1400" dirty="0">
                <a:solidFill>
                  <a:schemeClr val="bg1"/>
                </a:solidFill>
                <a:effectLst/>
                <a:latin typeface="Arial" panose="020B0604020202020204" pitchFamily="34" charset="0"/>
                <a:ea typeface="Arial" panose="020B0604020202020204" pitchFamily="34" charset="0"/>
              </a:rPr>
              <a:t>Los horarios están condicionados por la hora de entrenamiento. Tratar en la medida de lo posible de que independientemente de la hora de entrenamiento debe existir una comida</a:t>
            </a:r>
            <a:r>
              <a:rPr lang="es-VE" sz="1400" dirty="0">
                <a:effectLst/>
                <a:latin typeface="Arial" panose="020B0604020202020204" pitchFamily="34" charset="0"/>
                <a:ea typeface="Arial" panose="020B0604020202020204" pitchFamily="34" charset="0"/>
              </a:rPr>
              <a:t> </a:t>
            </a:r>
            <a:r>
              <a:rPr lang="es-VE" sz="1400" b="1" i="1" dirty="0">
                <a:effectLst/>
                <a:highlight>
                  <a:srgbClr val="00FFFF"/>
                </a:highlight>
                <a:latin typeface="Arial" panose="020B0604020202020204" pitchFamily="34" charset="0"/>
                <a:ea typeface="Arial" panose="020B0604020202020204" pitchFamily="34" charset="0"/>
              </a:rPr>
              <a:t>post</a:t>
            </a:r>
            <a:r>
              <a:rPr lang="es-VE" sz="1400" dirty="0">
                <a:effectLst/>
                <a:latin typeface="Arial" panose="020B0604020202020204" pitchFamily="34" charset="0"/>
                <a:ea typeface="Arial" panose="020B0604020202020204" pitchFamily="34" charset="0"/>
              </a:rPr>
              <a:t> </a:t>
            </a:r>
            <a:r>
              <a:rPr lang="es-VE" sz="1400" dirty="0">
                <a:solidFill>
                  <a:schemeClr val="bg1"/>
                </a:solidFill>
                <a:effectLst/>
                <a:latin typeface="Arial" panose="020B0604020202020204" pitchFamily="34" charset="0"/>
                <a:ea typeface="Arial" panose="020B0604020202020204" pitchFamily="34" charset="0"/>
              </a:rPr>
              <a:t>alta en proteínas (Como puede ser cualquiera de las principales) o una merienda similar a la de la tarde.</a:t>
            </a:r>
          </a:p>
          <a:p>
            <a:pPr marL="285750" lvl="0" indent="-285750" algn="just">
              <a:lnSpc>
                <a:spcPct val="150000"/>
              </a:lnSpc>
              <a:spcAft>
                <a:spcPts val="1000"/>
              </a:spcAft>
              <a:buFont typeface="Wingdings" panose="05000000000000000000" pitchFamily="2" charset="2"/>
              <a:buChar char="q"/>
            </a:pPr>
            <a:r>
              <a:rPr lang="es-VE" sz="1400" b="1" dirty="0">
                <a:solidFill>
                  <a:schemeClr val="bg1"/>
                </a:solidFill>
                <a:effectLst/>
                <a:latin typeface="Arial" panose="020B0604020202020204" pitchFamily="34" charset="0"/>
                <a:ea typeface="Arial" panose="020B0604020202020204" pitchFamily="34" charset="0"/>
              </a:rPr>
              <a:t>Mantener buenos niveles de hidratación</a:t>
            </a:r>
            <a:r>
              <a:rPr lang="es-VE" sz="1400" dirty="0">
                <a:solidFill>
                  <a:schemeClr val="bg1"/>
                </a:solidFill>
                <a:effectLst/>
                <a:latin typeface="Arial" panose="020B0604020202020204" pitchFamily="34" charset="0"/>
                <a:ea typeface="Arial" panose="020B0604020202020204" pitchFamily="34" charset="0"/>
              </a:rPr>
              <a:t>, el requerimiento hídrico </a:t>
            </a:r>
            <a:r>
              <a:rPr lang="es-VE" sz="1400" b="1" dirty="0">
                <a:effectLst/>
                <a:highlight>
                  <a:srgbClr val="FABF8F"/>
                </a:highlight>
                <a:latin typeface="Arial" panose="020B0604020202020204" pitchFamily="34" charset="0"/>
                <a:ea typeface="Arial" panose="020B0604020202020204" pitchFamily="34" charset="0"/>
              </a:rPr>
              <a:t>mínimo</a:t>
            </a:r>
            <a:r>
              <a:rPr lang="es-VE" sz="1400" dirty="0">
                <a:solidFill>
                  <a:schemeClr val="bg1"/>
                </a:solidFill>
                <a:effectLst/>
                <a:latin typeface="Arial" panose="020B0604020202020204" pitchFamily="34" charset="0"/>
                <a:ea typeface="Arial" panose="020B0604020202020204" pitchFamily="34" charset="0"/>
              </a:rPr>
              <a:t> es de </a:t>
            </a:r>
            <a:r>
              <a:rPr lang="es-VE" sz="1400" b="1" dirty="0">
                <a:solidFill>
                  <a:schemeClr val="bg1"/>
                </a:solidFill>
                <a:latin typeface="Arial" panose="020B0604020202020204" pitchFamily="34" charset="0"/>
                <a:ea typeface="Arial" panose="020B0604020202020204" pitchFamily="34" charset="0"/>
              </a:rPr>
              <a:t>2</a:t>
            </a:r>
            <a:r>
              <a:rPr lang="es-VE" sz="1400" b="1" dirty="0">
                <a:solidFill>
                  <a:schemeClr val="bg1"/>
                </a:solidFill>
                <a:effectLst/>
                <a:latin typeface="Arial" panose="020B0604020202020204" pitchFamily="34" charset="0"/>
                <a:ea typeface="Arial" panose="020B0604020202020204" pitchFamily="34" charset="0"/>
              </a:rPr>
              <a:t>,5 litros /día</a:t>
            </a:r>
            <a:r>
              <a:rPr lang="es-VE" sz="1400" dirty="0">
                <a:solidFill>
                  <a:schemeClr val="bg1"/>
                </a:solidFill>
                <a:effectLst/>
                <a:latin typeface="Arial" panose="020B0604020202020204" pitchFamily="34" charset="0"/>
                <a:ea typeface="Arial" panose="020B0604020202020204" pitchFamily="34" charset="0"/>
              </a:rPr>
              <a:t> lo que se traduce en aproximadamente 10 ½ vasos de agua/liquido al día. La sensación de sed indica cierto grado de deshidratación </a:t>
            </a:r>
            <a:r>
              <a:rPr lang="es-VE" sz="1400" b="1" dirty="0">
                <a:solidFill>
                  <a:schemeClr val="bg1"/>
                </a:solidFill>
                <a:effectLst/>
                <a:latin typeface="Arial" panose="020B0604020202020204" pitchFamily="34" charset="0"/>
                <a:ea typeface="Arial" panose="020B0604020202020204" pitchFamily="34" charset="0"/>
              </a:rPr>
              <a:t>¡No esperes a sentirla!</a:t>
            </a:r>
            <a:r>
              <a:rPr lang="es-VE" sz="1400" dirty="0">
                <a:solidFill>
                  <a:schemeClr val="bg1"/>
                </a:solidFill>
                <a:effectLst/>
                <a:latin typeface="Arial" panose="020B0604020202020204" pitchFamily="34" charset="0"/>
                <a:ea typeface="Arial" panose="020B0604020202020204" pitchFamily="34" charset="0"/>
              </a:rPr>
              <a:t> Puede ingerir un vaso de agua 30 minutos antes de iniciar el entrenamiento, esto te mantendrá hidratado durante los primeros </a:t>
            </a:r>
            <a:r>
              <a:rPr lang="es-VE" sz="1400" dirty="0">
                <a:solidFill>
                  <a:schemeClr val="bg1"/>
                </a:solidFill>
                <a:effectLst/>
                <a:latin typeface="Arial" panose="020B0604020202020204" pitchFamily="34" charset="0"/>
                <a:ea typeface="Arial" panose="020B0604020202020204" pitchFamily="34" charset="0"/>
                <a:cs typeface="Arial" panose="020B0604020202020204" pitchFamily="34" charset="0"/>
              </a:rPr>
              <a:t>20-30 minutos. </a:t>
            </a:r>
          </a:p>
          <a:p>
            <a:pPr marL="285750" indent="-285750" algn="just">
              <a:lnSpc>
                <a:spcPct val="150000"/>
              </a:lnSpc>
              <a:spcAft>
                <a:spcPts val="1000"/>
              </a:spcAft>
              <a:buFont typeface="Wingdings" panose="05000000000000000000" pitchFamily="2" charset="2"/>
              <a:buChar char="q"/>
            </a:pPr>
            <a:r>
              <a:rPr lang="es-VE" sz="1400" dirty="0">
                <a:solidFill>
                  <a:schemeClr val="bg1"/>
                </a:solidFill>
                <a:latin typeface="Arial" panose="020B0604020202020204" pitchFamily="34" charset="0"/>
                <a:ea typeface="Calibri" panose="020F0502020204030204" pitchFamily="34" charset="0"/>
                <a:cs typeface="Arial" panose="020B0604020202020204" pitchFamily="34" charset="0"/>
              </a:rPr>
              <a:t>Evitar el agregado de azúcar a CUALQUIER BEBIDA O PREPARACIÓN. Ve progresivamente desincorporando al azúcar.</a:t>
            </a:r>
          </a:p>
          <a:p>
            <a:pPr marL="285750" lvl="0" indent="-285750" algn="just">
              <a:lnSpc>
                <a:spcPct val="150000"/>
              </a:lnSpc>
              <a:spcAft>
                <a:spcPts val="1000"/>
              </a:spcAft>
              <a:buFont typeface="Wingdings" panose="05000000000000000000" pitchFamily="2" charset="2"/>
              <a:buChar char="q"/>
            </a:pPr>
            <a:r>
              <a:rPr lang="es-VE" sz="1400" dirty="0">
                <a:solidFill>
                  <a:schemeClr val="bg1"/>
                </a:solidFill>
                <a:effectLst/>
                <a:latin typeface="Arial" panose="020B0604020202020204" pitchFamily="34" charset="0"/>
                <a:ea typeface="Calibri" panose="020F0502020204030204" pitchFamily="34" charset="0"/>
                <a:cs typeface="Arial" panose="020B0604020202020204" pitchFamily="34" charset="0"/>
              </a:rPr>
              <a:t>Evitar el consumo de ALCOHOL </a:t>
            </a:r>
            <a:r>
              <a:rPr lang="es-VE" sz="1400" dirty="0">
                <a:solidFill>
                  <a:schemeClr val="bg1"/>
                </a:solidFill>
                <a:latin typeface="Arial" panose="020B0604020202020204" pitchFamily="34" charset="0"/>
                <a:ea typeface="Calibri" panose="020F0502020204030204" pitchFamily="34" charset="0"/>
                <a:cs typeface="Arial" panose="020B0604020202020204" pitchFamily="34" charset="0"/>
              </a:rPr>
              <a:t>en cantidades superiores a 2/3 tragos día y con una frecuencia mayor a 1 vez/semana. Recuerda que mientras más estricto seas, mejores resultados obtendrás. Al igual que debes tratar de omitir el consumo de tabaco, no ofrece ningún beneficio.</a:t>
            </a:r>
          </a:p>
          <a:p>
            <a:pPr marL="285750" indent="-285750" algn="just">
              <a:lnSpc>
                <a:spcPct val="150000"/>
              </a:lnSpc>
              <a:spcAft>
                <a:spcPts val="1000"/>
              </a:spcAft>
              <a:buFont typeface="Wingdings" panose="05000000000000000000" pitchFamily="2" charset="2"/>
              <a:buChar char="q"/>
            </a:pPr>
            <a:r>
              <a:rPr lang="es-VE" sz="1400" dirty="0">
                <a:solidFill>
                  <a:schemeClr val="bg1"/>
                </a:solidFill>
                <a:effectLst/>
                <a:latin typeface="Arial" panose="020B0604020202020204" pitchFamily="34" charset="0"/>
                <a:ea typeface="Calibri" panose="020F0502020204030204" pitchFamily="34" charset="0"/>
                <a:cs typeface="Arial" panose="020B0604020202020204" pitchFamily="34" charset="0"/>
              </a:rPr>
              <a:t>Evita el consumo frecuente del gluten (har</a:t>
            </a:r>
            <a:r>
              <a:rPr lang="es-VE" sz="1400" dirty="0">
                <a:solidFill>
                  <a:schemeClr val="bg1"/>
                </a:solidFill>
                <a:latin typeface="Arial" panose="020B0604020202020204" pitchFamily="34" charset="0"/>
                <a:ea typeface="Calibri" panose="020F0502020204030204" pitchFamily="34" charset="0"/>
                <a:cs typeface="Arial" panose="020B0604020202020204" pitchFamily="34" charset="0"/>
              </a:rPr>
              <a:t>ina de trigo o derivados), lactosa, o productos que sean muy condimentados, sazonados, o con picante.</a:t>
            </a:r>
          </a:p>
          <a:p>
            <a:pPr marL="285750" indent="-285750" algn="just">
              <a:lnSpc>
                <a:spcPct val="150000"/>
              </a:lnSpc>
              <a:spcAft>
                <a:spcPts val="1000"/>
              </a:spcAft>
              <a:buFont typeface="Wingdings" panose="05000000000000000000" pitchFamily="2" charset="2"/>
              <a:buChar char="q"/>
            </a:pPr>
            <a:r>
              <a:rPr lang="es-VE" sz="1400" dirty="0">
                <a:solidFill>
                  <a:schemeClr val="bg1"/>
                </a:solidFill>
                <a:latin typeface="Arial" panose="020B0604020202020204" pitchFamily="34" charset="0"/>
                <a:ea typeface="Calibri" panose="020F0502020204030204" pitchFamily="34" charset="0"/>
                <a:cs typeface="Arial" panose="020B0604020202020204" pitchFamily="34" charset="0"/>
              </a:rPr>
              <a:t>Evita el consumo frecuente de alimentos </a:t>
            </a:r>
            <a:r>
              <a:rPr lang="es-VE" sz="1400" dirty="0" err="1">
                <a:solidFill>
                  <a:schemeClr val="bg1"/>
                </a:solidFill>
                <a:latin typeface="Arial" panose="020B0604020202020204" pitchFamily="34" charset="0"/>
                <a:ea typeface="Calibri" panose="020F0502020204030204" pitchFamily="34" charset="0"/>
                <a:cs typeface="Arial" panose="020B0604020202020204" pitchFamily="34" charset="0"/>
              </a:rPr>
              <a:t>ultra-procesados</a:t>
            </a:r>
            <a:r>
              <a:rPr lang="es-VE" sz="1400" dirty="0">
                <a:solidFill>
                  <a:schemeClr val="bg1"/>
                </a:solidFill>
                <a:latin typeface="Arial" panose="020B0604020202020204" pitchFamily="34" charset="0"/>
                <a:ea typeface="Calibri" panose="020F0502020204030204" pitchFamily="34" charset="0"/>
                <a:cs typeface="Arial" panose="020B0604020202020204" pitchFamily="34" charset="0"/>
              </a:rPr>
              <a:t>, prioriza alimentos en su versión más natural posible la mayor parte del tiempo.</a:t>
            </a:r>
          </a:p>
          <a:p>
            <a:pPr marL="285750" indent="-285750" algn="just">
              <a:lnSpc>
                <a:spcPct val="150000"/>
              </a:lnSpc>
              <a:spcAft>
                <a:spcPts val="1000"/>
              </a:spcAft>
              <a:buFont typeface="Wingdings" panose="05000000000000000000" pitchFamily="2" charset="2"/>
              <a:buChar char="q"/>
            </a:pPr>
            <a:r>
              <a:rPr lang="es-VE" sz="1400" dirty="0">
                <a:solidFill>
                  <a:schemeClr val="bg1"/>
                </a:solidFill>
                <a:latin typeface="Arial" panose="020B0604020202020204" pitchFamily="34" charset="0"/>
                <a:ea typeface="Calibri" panose="020F0502020204030204" pitchFamily="34" charset="0"/>
                <a:cs typeface="Arial" panose="020B0604020202020204" pitchFamily="34" charset="0"/>
              </a:rPr>
              <a:t>, recuerda que la base de la perdida de grasa es respetar tus porciones y mantener alto tu gasto calórico durante el día, presta atención a tu movimiento diario.</a:t>
            </a:r>
          </a:p>
          <a:p>
            <a:pPr marL="285750" indent="-285750" algn="just">
              <a:lnSpc>
                <a:spcPct val="150000"/>
              </a:lnSpc>
              <a:spcAft>
                <a:spcPts val="1000"/>
              </a:spcAft>
              <a:buFont typeface="Wingdings" panose="05000000000000000000" pitchFamily="2" charset="2"/>
              <a:buChar char="q"/>
            </a:pPr>
            <a:r>
              <a:rPr lang="es-VE" sz="1400" dirty="0">
                <a:solidFill>
                  <a:schemeClr val="bg1"/>
                </a:solidFill>
                <a:latin typeface="Arial" panose="020B0604020202020204" pitchFamily="34" charset="0"/>
                <a:ea typeface="Calibri" panose="020F0502020204030204" pitchFamily="34" charset="0"/>
                <a:cs typeface="Arial" panose="020B0604020202020204" pitchFamily="34" charset="0"/>
              </a:rPr>
              <a:t>Organiza tus comidas, esto es importante para evitar improvisar, recuerda que mientras mayor sea el cumplimiento de tu plan, mejores resultados obtendrás.</a:t>
            </a:r>
            <a:endParaRPr lang="es-VE" sz="14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0012979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a:extLst>
            <a:ext uri="{FF2B5EF4-FFF2-40B4-BE49-F238E27FC236}">
              <a16:creationId xmlns:a16="http://schemas.microsoft.com/office/drawing/2014/main" id="{CC51C2E9-A6EF-FBD7-E8AA-C9A29441A2FA}"/>
            </a:ext>
          </a:extLst>
        </p:cNvPr>
        <p:cNvGrpSpPr/>
        <p:nvPr/>
      </p:nvGrpSpPr>
      <p:grpSpPr>
        <a:xfrm>
          <a:off x="0" y="0"/>
          <a:ext cx="0" cy="0"/>
          <a:chOff x="0" y="0"/>
          <a:chExt cx="0" cy="0"/>
        </a:xfrm>
      </p:grpSpPr>
      <p:pic>
        <p:nvPicPr>
          <p:cNvPr id="3" name="Imagen 2">
            <a:extLst>
              <a:ext uri="{FF2B5EF4-FFF2-40B4-BE49-F238E27FC236}">
                <a16:creationId xmlns:a16="http://schemas.microsoft.com/office/drawing/2014/main" id="{88FAE18A-0D30-B3A5-BACD-4AE5091B3475}"/>
              </a:ext>
            </a:extLst>
          </p:cNvPr>
          <p:cNvPicPr>
            <a:picLocks noChangeAspect="1"/>
          </p:cNvPicPr>
          <p:nvPr/>
        </p:nvPicPr>
        <p:blipFill>
          <a:blip r:embed="rId2"/>
          <a:stretch>
            <a:fillRect/>
          </a:stretch>
        </p:blipFill>
        <p:spPr>
          <a:xfrm>
            <a:off x="0" y="8669809"/>
            <a:ext cx="6757988" cy="621829"/>
          </a:xfrm>
          <a:prstGeom prst="rect">
            <a:avLst/>
          </a:prstGeom>
        </p:spPr>
      </p:pic>
      <p:sp>
        <p:nvSpPr>
          <p:cNvPr id="5" name="CuadroTexto 4">
            <a:extLst>
              <a:ext uri="{FF2B5EF4-FFF2-40B4-BE49-F238E27FC236}">
                <a16:creationId xmlns:a16="http://schemas.microsoft.com/office/drawing/2014/main" id="{3F6A7872-7DC7-6B02-A888-B7928B702B67}"/>
              </a:ext>
            </a:extLst>
          </p:cNvPr>
          <p:cNvSpPr txBox="1"/>
          <p:nvPr/>
        </p:nvSpPr>
        <p:spPr>
          <a:xfrm>
            <a:off x="329184" y="131293"/>
            <a:ext cx="6228793" cy="523220"/>
          </a:xfrm>
          <a:prstGeom prst="rect">
            <a:avLst/>
          </a:prstGeom>
          <a:noFill/>
        </p:spPr>
        <p:txBody>
          <a:bodyPr wrap="square" rtlCol="0">
            <a:spAutoFit/>
          </a:bodyPr>
          <a:lstStyle/>
          <a:p>
            <a:r>
              <a:rPr lang="es-VE" sz="28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INDICACIONES INDIVIDUALES</a:t>
            </a:r>
          </a:p>
        </p:txBody>
      </p:sp>
      <p:sp>
        <p:nvSpPr>
          <p:cNvPr id="2" name="Freeform 19">
            <a:extLst>
              <a:ext uri="{FF2B5EF4-FFF2-40B4-BE49-F238E27FC236}">
                <a16:creationId xmlns:a16="http://schemas.microsoft.com/office/drawing/2014/main" id="{2B9E65C4-D658-77A8-C71D-77766DA19265}"/>
              </a:ext>
            </a:extLst>
          </p:cNvPr>
          <p:cNvSpPr/>
          <p:nvPr/>
        </p:nvSpPr>
        <p:spPr>
          <a:xfrm>
            <a:off x="2641310" y="997209"/>
            <a:ext cx="1213592" cy="585558"/>
          </a:xfrm>
          <a:custGeom>
            <a:avLst/>
            <a:gdLst/>
            <a:ahLst/>
            <a:cxnLst/>
            <a:rect l="l" t="t" r="r" b="b"/>
            <a:pathLst>
              <a:path w="1213592" h="585558">
                <a:moveTo>
                  <a:pt x="0" y="0"/>
                </a:moveTo>
                <a:lnTo>
                  <a:pt x="1213592" y="0"/>
                </a:lnTo>
                <a:lnTo>
                  <a:pt x="1213592" y="585559"/>
                </a:lnTo>
                <a:lnTo>
                  <a:pt x="0" y="585559"/>
                </a:lnTo>
                <a:lnTo>
                  <a:pt x="0" y="0"/>
                </a:lnTo>
                <a:close/>
              </a:path>
            </a:pathLst>
          </a:custGeom>
          <a:blipFill>
            <a:blip r:embed="rId3"/>
            <a:stretch>
              <a:fillRect/>
            </a:stretch>
          </a:blipFill>
        </p:spPr>
      </p:sp>
      <p:pic>
        <p:nvPicPr>
          <p:cNvPr id="6" name="Imagen 5">
            <a:extLst>
              <a:ext uri="{FF2B5EF4-FFF2-40B4-BE49-F238E27FC236}">
                <a16:creationId xmlns:a16="http://schemas.microsoft.com/office/drawing/2014/main" id="{4660F12D-2EFA-3C73-73EA-3A3A70F0AAFF}"/>
              </a:ext>
            </a:extLst>
          </p:cNvPr>
          <p:cNvPicPr>
            <a:picLocks noChangeAspect="1"/>
          </p:cNvPicPr>
          <p:nvPr/>
        </p:nvPicPr>
        <p:blipFill>
          <a:blip r:embed="rId4"/>
          <a:stretch>
            <a:fillRect/>
          </a:stretch>
        </p:blipFill>
        <p:spPr>
          <a:xfrm>
            <a:off x="1687651" y="3365303"/>
            <a:ext cx="3382681" cy="4688076"/>
          </a:xfrm>
          <a:prstGeom prst="rect">
            <a:avLst/>
          </a:prstGeom>
        </p:spPr>
      </p:pic>
      <p:sp>
        <p:nvSpPr>
          <p:cNvPr id="7" name="TextBox 57">
            <a:extLst>
              <a:ext uri="{FF2B5EF4-FFF2-40B4-BE49-F238E27FC236}">
                <a16:creationId xmlns:a16="http://schemas.microsoft.com/office/drawing/2014/main" id="{FAC1A524-6E09-C350-C912-DC655832FC7F}"/>
              </a:ext>
            </a:extLst>
          </p:cNvPr>
          <p:cNvSpPr txBox="1"/>
          <p:nvPr/>
        </p:nvSpPr>
        <p:spPr>
          <a:xfrm>
            <a:off x="571789" y="1731073"/>
            <a:ext cx="5743582" cy="1341073"/>
          </a:xfrm>
          <a:prstGeom prst="rect">
            <a:avLst/>
          </a:prstGeom>
        </p:spPr>
        <p:txBody>
          <a:bodyPr wrap="square" lIns="0" tIns="0" rIns="0" bIns="0" rtlCol="0" anchor="t">
            <a:spAutoFit/>
          </a:bodyPr>
          <a:lstStyle/>
          <a:p>
            <a:pPr algn="ctr">
              <a:lnSpc>
                <a:spcPct val="150000"/>
              </a:lnSpc>
              <a:spcAft>
                <a:spcPts val="1000"/>
              </a:spcAft>
            </a:pPr>
            <a:r>
              <a:rPr lang="es-VE" sz="2800" dirty="0">
                <a:solidFill>
                  <a:schemeClr val="bg1"/>
                </a:solidFill>
                <a:latin typeface="Arial" panose="020B0604020202020204" pitchFamily="34" charset="0"/>
                <a:ea typeface="Calibri" panose="020F0502020204030204" pitchFamily="34" charset="0"/>
                <a:cs typeface="Arial" panose="020B0604020202020204" pitchFamily="34" charset="0"/>
              </a:rPr>
              <a:t>PENDIENTE DE LA HIDRATACIÓN</a:t>
            </a:r>
          </a:p>
          <a:p>
            <a:pPr algn="ctr">
              <a:lnSpc>
                <a:spcPct val="150000"/>
              </a:lnSpc>
              <a:spcAft>
                <a:spcPts val="1000"/>
              </a:spcAft>
            </a:pPr>
            <a:r>
              <a:rPr lang="es-VE" sz="2800" dirty="0">
                <a:solidFill>
                  <a:schemeClr val="bg1"/>
                </a:solidFill>
                <a:latin typeface="Arial" panose="020B0604020202020204" pitchFamily="34" charset="0"/>
                <a:ea typeface="Calibri" panose="020F0502020204030204" pitchFamily="34" charset="0"/>
                <a:cs typeface="Arial" panose="020B0604020202020204" pitchFamily="34" charset="0"/>
              </a:rPr>
              <a:t>NO ESPERES A SENTIR SED</a:t>
            </a:r>
          </a:p>
        </p:txBody>
      </p:sp>
      <p:sp>
        <p:nvSpPr>
          <p:cNvPr id="8" name="TextBox 57">
            <a:extLst>
              <a:ext uri="{FF2B5EF4-FFF2-40B4-BE49-F238E27FC236}">
                <a16:creationId xmlns:a16="http://schemas.microsoft.com/office/drawing/2014/main" id="{2BC7AA14-73AF-9143-064B-435935CEA250}"/>
              </a:ext>
            </a:extLst>
          </p:cNvPr>
          <p:cNvSpPr txBox="1"/>
          <p:nvPr/>
        </p:nvSpPr>
        <p:spPr>
          <a:xfrm>
            <a:off x="507201" y="8163720"/>
            <a:ext cx="5743582" cy="404663"/>
          </a:xfrm>
          <a:prstGeom prst="rect">
            <a:avLst/>
          </a:prstGeom>
        </p:spPr>
        <p:txBody>
          <a:bodyPr wrap="square" lIns="0" tIns="0" rIns="0" bIns="0" rtlCol="0" anchor="t">
            <a:spAutoFit/>
          </a:bodyPr>
          <a:lstStyle/>
          <a:p>
            <a:pPr algn="ctr">
              <a:lnSpc>
                <a:spcPct val="150000"/>
              </a:lnSpc>
              <a:spcAft>
                <a:spcPts val="1000"/>
              </a:spcAft>
            </a:pPr>
            <a:r>
              <a:rPr lang="es-VE" sz="2000" dirty="0">
                <a:solidFill>
                  <a:schemeClr val="bg1"/>
                </a:solidFill>
                <a:latin typeface="Arial" panose="020B0604020202020204" pitchFamily="34" charset="0"/>
                <a:ea typeface="Calibri" panose="020F0502020204030204" pitchFamily="34" charset="0"/>
                <a:cs typeface="Arial" panose="020B0604020202020204" pitchFamily="34" charset="0"/>
              </a:rPr>
              <a:t>VIGILA EL COLOR DE TU ORINA</a:t>
            </a:r>
          </a:p>
        </p:txBody>
      </p:sp>
    </p:spTree>
    <p:extLst>
      <p:ext uri="{BB962C8B-B14F-4D97-AF65-F5344CB8AC3E}">
        <p14:creationId xmlns:p14="http://schemas.microsoft.com/office/powerpoint/2010/main" val="12788474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sp>
        <p:nvSpPr>
          <p:cNvPr id="2" name="CuadroTexto 1">
            <a:extLst>
              <a:ext uri="{FF2B5EF4-FFF2-40B4-BE49-F238E27FC236}">
                <a16:creationId xmlns:a16="http://schemas.microsoft.com/office/drawing/2014/main" id="{32560050-6C72-8030-B15F-5DD5B1E3A35F}"/>
              </a:ext>
            </a:extLst>
          </p:cNvPr>
          <p:cNvSpPr txBox="1"/>
          <p:nvPr/>
        </p:nvSpPr>
        <p:spPr>
          <a:xfrm>
            <a:off x="122446" y="266034"/>
            <a:ext cx="5999748" cy="646331"/>
          </a:xfrm>
          <a:prstGeom prst="rect">
            <a:avLst/>
          </a:prstGeom>
          <a:noFill/>
        </p:spPr>
        <p:txBody>
          <a:bodyPr wrap="square" rtlCol="0">
            <a:spAutoFit/>
          </a:bodyPr>
          <a:lstStyle/>
          <a:p>
            <a:r>
              <a:rPr lang="es-VE" sz="36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SUPLEMENTOS</a:t>
            </a:r>
          </a:p>
        </p:txBody>
      </p:sp>
      <p:pic>
        <p:nvPicPr>
          <p:cNvPr id="4" name="Imagen 3">
            <a:extLst>
              <a:ext uri="{FF2B5EF4-FFF2-40B4-BE49-F238E27FC236}">
                <a16:creationId xmlns:a16="http://schemas.microsoft.com/office/drawing/2014/main" id="{17CA6546-6B7C-1C3A-DAD9-8CBE9A751F04}"/>
              </a:ext>
            </a:extLst>
          </p:cNvPr>
          <p:cNvPicPr>
            <a:picLocks noChangeAspect="1"/>
          </p:cNvPicPr>
          <p:nvPr/>
        </p:nvPicPr>
        <p:blipFill>
          <a:blip r:embed="rId3"/>
          <a:stretch>
            <a:fillRect/>
          </a:stretch>
        </p:blipFill>
        <p:spPr>
          <a:xfrm>
            <a:off x="4340352" y="154676"/>
            <a:ext cx="2145792" cy="869046"/>
          </a:xfrm>
          <a:prstGeom prst="rect">
            <a:avLst/>
          </a:prstGeom>
        </p:spPr>
      </p:pic>
      <p:sp>
        <p:nvSpPr>
          <p:cNvPr id="7" name="CuadroTexto 6">
            <a:extLst>
              <a:ext uri="{FF2B5EF4-FFF2-40B4-BE49-F238E27FC236}">
                <a16:creationId xmlns:a16="http://schemas.microsoft.com/office/drawing/2014/main" id="{0DAA57F1-2BB8-DA49-6817-681922C1D48C}"/>
              </a:ext>
            </a:extLst>
          </p:cNvPr>
          <p:cNvSpPr txBox="1"/>
          <p:nvPr/>
        </p:nvSpPr>
        <p:spPr>
          <a:xfrm>
            <a:off x="271844" y="947849"/>
            <a:ext cx="6337300" cy="5678349"/>
          </a:xfrm>
          <a:prstGeom prst="rect">
            <a:avLst/>
          </a:prstGeom>
          <a:solidFill>
            <a:schemeClr val="bg1"/>
          </a:solidFill>
        </p:spPr>
        <p:txBody>
          <a:bodyPr wrap="square">
            <a:spAutoFit/>
          </a:bodyPr>
          <a:lstStyle/>
          <a:p>
            <a:pPr marL="453390" algn="ctr">
              <a:lnSpc>
                <a:spcPct val="150000"/>
              </a:lnSpc>
            </a:pPr>
            <a:r>
              <a:rPr lang="es-VE" b="1" dirty="0">
                <a:effectLst/>
                <a:latin typeface="Arial" panose="020B0604020202020204" pitchFamily="34" charset="0"/>
                <a:ea typeface="Arial" panose="020B0604020202020204" pitchFamily="34" charset="0"/>
              </a:rPr>
              <a:t>Suplementación </a:t>
            </a:r>
            <a:r>
              <a:rPr lang="es-VE" b="1" dirty="0">
                <a:solidFill>
                  <a:srgbClr val="000000"/>
                </a:solidFill>
                <a:effectLst/>
                <a:highlight>
                  <a:srgbClr val="FDE9D9"/>
                </a:highlight>
                <a:latin typeface="Arial" panose="020B0604020202020204" pitchFamily="34" charset="0"/>
                <a:ea typeface="Arial" panose="020B0604020202020204" pitchFamily="34" charset="0"/>
              </a:rPr>
              <a:t>SUGERIDA</a:t>
            </a:r>
            <a:r>
              <a:rPr lang="es-VE" dirty="0">
                <a:effectLst/>
                <a:latin typeface="Arial" panose="020B0604020202020204" pitchFamily="34" charset="0"/>
                <a:ea typeface="Arial" panose="020B0604020202020204" pitchFamily="34" charset="0"/>
              </a:rPr>
              <a:t>:</a:t>
            </a:r>
            <a:endParaRPr lang="es-VE" sz="1400" dirty="0">
              <a:effectLst/>
              <a:latin typeface="Calibri" panose="020F0502020204030204" pitchFamily="34" charset="0"/>
              <a:ea typeface="Calibri" panose="020F0502020204030204" pitchFamily="34" charset="0"/>
            </a:endParaRPr>
          </a:p>
          <a:p>
            <a:pPr marL="457200">
              <a:lnSpc>
                <a:spcPct val="115000"/>
              </a:lnSpc>
            </a:pPr>
            <a:r>
              <a:rPr lang="es-VE" sz="1400" dirty="0">
                <a:effectLst/>
                <a:latin typeface="Arial" panose="020B0604020202020204" pitchFamily="34" charset="0"/>
                <a:ea typeface="Arial" panose="020B0604020202020204" pitchFamily="34" charset="0"/>
              </a:rPr>
              <a:t> </a:t>
            </a:r>
            <a:endParaRPr lang="es-VE" sz="1400" dirty="0">
              <a:effectLst/>
              <a:latin typeface="Calibri" panose="020F0502020204030204" pitchFamily="34" charset="0"/>
              <a:ea typeface="Calibri" panose="020F0502020204030204" pitchFamily="34" charset="0"/>
            </a:endParaRPr>
          </a:p>
          <a:p>
            <a:pPr marL="342900" lvl="0" indent="-342900" algn="just">
              <a:lnSpc>
                <a:spcPct val="150000"/>
              </a:lnSpc>
              <a:buFont typeface="+mj-lt"/>
              <a:buAutoNum type="arabicPeriod"/>
            </a:pPr>
            <a:r>
              <a:rPr lang="es-VE" sz="1200" b="1" dirty="0">
                <a:solidFill>
                  <a:schemeClr val="accent1">
                    <a:lumMod val="75000"/>
                  </a:schemeClr>
                </a:solidFill>
                <a:effectLst/>
                <a:latin typeface="Arial" panose="020B0604020202020204" pitchFamily="34" charset="0"/>
                <a:ea typeface="Arial" panose="020B0604020202020204" pitchFamily="34" charset="0"/>
              </a:rPr>
              <a:t>VITAMINA D</a:t>
            </a:r>
            <a:r>
              <a:rPr lang="es-VE" sz="1200" dirty="0">
                <a:effectLst/>
                <a:latin typeface="Arial" panose="020B0604020202020204" pitchFamily="34" charset="0"/>
                <a:ea typeface="Arial" panose="020B0604020202020204" pitchFamily="34" charset="0"/>
              </a:rPr>
              <a:t>: 2000 o 2500 UI/ día, esto se puede traducir en una (1) o dos (2) cápsulas dependiendo de la presentación. Consumirse JUNTO al desayuno. </a:t>
            </a:r>
          </a:p>
          <a:p>
            <a:pPr marL="342900" lvl="0" indent="-342900" algn="just">
              <a:lnSpc>
                <a:spcPct val="150000"/>
              </a:lnSpc>
              <a:buFont typeface="+mj-lt"/>
              <a:buAutoNum type="arabicPeriod"/>
            </a:pPr>
            <a:r>
              <a:rPr lang="es-VE" sz="1200" b="1" dirty="0">
                <a:solidFill>
                  <a:schemeClr val="accent1">
                    <a:lumMod val="75000"/>
                  </a:schemeClr>
                </a:solidFill>
                <a:latin typeface="Arial" panose="020B0604020202020204" pitchFamily="34" charset="0"/>
                <a:ea typeface="Arial" panose="020B0604020202020204" pitchFamily="34" charset="0"/>
              </a:rPr>
              <a:t>OMEGA 3</a:t>
            </a:r>
            <a:r>
              <a:rPr lang="es-VE" sz="1200" dirty="0">
                <a:latin typeface="Arial" panose="020B0604020202020204" pitchFamily="34" charset="0"/>
                <a:ea typeface="Arial" panose="020B0604020202020204" pitchFamily="34" charset="0"/>
              </a:rPr>
              <a:t>:</a:t>
            </a:r>
            <a:r>
              <a:rPr lang="es-VE" sz="1200" dirty="0">
                <a:effectLst/>
                <a:latin typeface="Arial" panose="020B0604020202020204" pitchFamily="34" charset="0"/>
                <a:ea typeface="Arial" panose="020B0604020202020204" pitchFamily="34" charset="0"/>
              </a:rPr>
              <a:t> Una capsula al día junto al almuerzo. Los días que consumas pescado (Salmón o similar azul) puedes omitir la suplementación.</a:t>
            </a:r>
          </a:p>
          <a:p>
            <a:pPr marL="342900" indent="-342900" algn="just">
              <a:lnSpc>
                <a:spcPct val="150000"/>
              </a:lnSpc>
              <a:buFont typeface="+mj-lt"/>
              <a:buAutoNum type="arabicPeriod"/>
            </a:pPr>
            <a:r>
              <a:rPr lang="es-VE" sz="1200" b="1" dirty="0">
                <a:solidFill>
                  <a:schemeClr val="accent1">
                    <a:lumMod val="75000"/>
                  </a:schemeClr>
                </a:solidFill>
                <a:effectLst/>
                <a:latin typeface="Arial" panose="020B0604020202020204" pitchFamily="34" charset="0"/>
                <a:ea typeface="Arial" panose="020B0604020202020204" pitchFamily="34" charset="0"/>
              </a:rPr>
              <a:t>INOSITOL (SUGERIDO)</a:t>
            </a:r>
            <a:r>
              <a:rPr lang="es-VE" sz="1200" dirty="0">
                <a:effectLst/>
                <a:latin typeface="Arial" panose="020B0604020202020204" pitchFamily="34" charset="0"/>
                <a:ea typeface="Arial" panose="020B0604020202020204" pitchFamily="34" charset="0"/>
              </a:rPr>
              <a:t>: Dosis de 2 cápsulas (1000 mg/día) junto con el desayuno, aumentar a 2000 mg según respuesta (CONSULTAR CON GINECÓLOGA/O).</a:t>
            </a:r>
          </a:p>
          <a:p>
            <a:pPr marL="342900" indent="-342900" algn="just">
              <a:lnSpc>
                <a:spcPct val="150000"/>
              </a:lnSpc>
              <a:buFont typeface="+mj-lt"/>
              <a:buAutoNum type="arabicPeriod"/>
            </a:pPr>
            <a:r>
              <a:rPr lang="es-VE" sz="1200" b="1" dirty="0">
                <a:solidFill>
                  <a:schemeClr val="accent1">
                    <a:lumMod val="75000"/>
                  </a:schemeClr>
                </a:solidFill>
                <a:effectLst/>
                <a:latin typeface="Arial" panose="020B0604020202020204" pitchFamily="34" charset="0"/>
                <a:ea typeface="Arial" panose="020B0604020202020204" pitchFamily="34" charset="0"/>
              </a:rPr>
              <a:t>CITRATO DE MAGNESIO</a:t>
            </a:r>
            <a:r>
              <a:rPr lang="es-VE" sz="1200" dirty="0">
                <a:effectLst/>
                <a:latin typeface="Arial" panose="020B0604020202020204" pitchFamily="34" charset="0"/>
                <a:ea typeface="Arial" panose="020B0604020202020204" pitchFamily="34" charset="0"/>
              </a:rPr>
              <a:t>: 1 capsula (400 mg) todas las noches ANTES de dormir.</a:t>
            </a:r>
          </a:p>
          <a:p>
            <a:pPr marL="342900" indent="-342900" algn="just">
              <a:lnSpc>
                <a:spcPct val="150000"/>
              </a:lnSpc>
              <a:buFont typeface="+mj-lt"/>
              <a:buAutoNum type="arabicPeriod"/>
            </a:pPr>
            <a:r>
              <a:rPr lang="es-VE" sz="1200" b="1" dirty="0">
                <a:solidFill>
                  <a:schemeClr val="accent1">
                    <a:lumMod val="75000"/>
                  </a:schemeClr>
                </a:solidFill>
                <a:effectLst/>
                <a:latin typeface="Arial" panose="020B0604020202020204" pitchFamily="34" charset="0"/>
                <a:ea typeface="Arial" panose="020B0604020202020204" pitchFamily="34" charset="0"/>
              </a:rPr>
              <a:t>PROBIÓTICOS</a:t>
            </a:r>
            <a:r>
              <a:rPr lang="es-VE" sz="1200" dirty="0">
                <a:effectLst/>
                <a:latin typeface="Arial" panose="020B0604020202020204" pitchFamily="34" charset="0"/>
                <a:ea typeface="Arial" panose="020B0604020202020204" pitchFamily="34" charset="0"/>
              </a:rPr>
              <a:t>: Una cápsula al día junto al desayuno. </a:t>
            </a:r>
            <a:r>
              <a:rPr lang="es-VE" sz="1200" b="1" dirty="0">
                <a:solidFill>
                  <a:schemeClr val="accent1">
                    <a:lumMod val="75000"/>
                  </a:schemeClr>
                </a:solidFill>
                <a:latin typeface="Arial" panose="020B0604020202020204" pitchFamily="34" charset="0"/>
                <a:ea typeface="Arial" panose="020B0604020202020204" pitchFamily="34" charset="0"/>
              </a:rPr>
              <a:t>GLICINATO DE MAGNESIO (Magnesio elemental)</a:t>
            </a:r>
            <a:r>
              <a:rPr lang="es-VE" sz="1200" dirty="0">
                <a:latin typeface="Arial" panose="020B0604020202020204" pitchFamily="34" charset="0"/>
                <a:ea typeface="Arial" panose="020B0604020202020204" pitchFamily="34" charset="0"/>
              </a:rPr>
              <a:t>: 1 capsula (200 mg)   todas las noches ANTES de dormir.</a:t>
            </a:r>
            <a:endParaRPr lang="es-VE" sz="1200" dirty="0">
              <a:effectLst/>
              <a:latin typeface="Arial" panose="020B0604020202020204" pitchFamily="34" charset="0"/>
              <a:ea typeface="Arial" panose="020B0604020202020204" pitchFamily="34" charset="0"/>
            </a:endParaRPr>
          </a:p>
          <a:p>
            <a:pPr marL="342900" indent="-342900" algn="just">
              <a:lnSpc>
                <a:spcPct val="150000"/>
              </a:lnSpc>
              <a:buFont typeface="+mj-lt"/>
              <a:buAutoNum type="arabicPeriod"/>
            </a:pPr>
            <a:r>
              <a:rPr lang="es-VE" sz="1200" b="1" dirty="0">
                <a:solidFill>
                  <a:schemeClr val="accent1">
                    <a:lumMod val="75000"/>
                  </a:schemeClr>
                </a:solidFill>
                <a:effectLst/>
                <a:latin typeface="Arial" panose="020B0604020202020204" pitchFamily="34" charset="0"/>
                <a:ea typeface="Arial" panose="020B0604020202020204" pitchFamily="34" charset="0"/>
              </a:rPr>
              <a:t>CREATINA MONOHIDRATO</a:t>
            </a:r>
            <a:r>
              <a:rPr lang="es-VE" sz="1200" dirty="0">
                <a:effectLst/>
                <a:latin typeface="Arial" panose="020B0604020202020204" pitchFamily="34" charset="0"/>
                <a:ea typeface="Arial" panose="020B0604020202020204" pitchFamily="34" charset="0"/>
              </a:rPr>
              <a:t>: Dosis de 5 g/día (1 </a:t>
            </a:r>
            <a:r>
              <a:rPr lang="es-VE" sz="1200" dirty="0" err="1">
                <a:effectLst/>
                <a:latin typeface="Arial" panose="020B0604020202020204" pitchFamily="34" charset="0"/>
                <a:ea typeface="Arial" panose="020B0604020202020204" pitchFamily="34" charset="0"/>
              </a:rPr>
              <a:t>scoop</a:t>
            </a:r>
            <a:r>
              <a:rPr lang="es-VE" sz="1200" dirty="0">
                <a:effectLst/>
                <a:latin typeface="Arial" panose="020B0604020202020204" pitchFamily="34" charset="0"/>
                <a:ea typeface="Arial" panose="020B0604020202020204" pitchFamily="34" charset="0"/>
              </a:rPr>
              <a:t>). </a:t>
            </a:r>
            <a:r>
              <a:rPr lang="es-VE" sz="1200" b="1" dirty="0">
                <a:effectLst/>
                <a:latin typeface="Arial" panose="020B0604020202020204" pitchFamily="34" charset="0"/>
                <a:ea typeface="Arial" panose="020B0604020202020204" pitchFamily="34" charset="0"/>
              </a:rPr>
              <a:t>TODOS</a:t>
            </a:r>
            <a:r>
              <a:rPr lang="es-VE" sz="1200" dirty="0">
                <a:effectLst/>
                <a:latin typeface="Arial" panose="020B0604020202020204" pitchFamily="34" charset="0"/>
                <a:ea typeface="Arial" panose="020B0604020202020204" pitchFamily="34" charset="0"/>
              </a:rPr>
              <a:t> los días después de entrenar JUNTO con una comida principal. Asegúrate de cubrir tu requerimiento de agua diario. </a:t>
            </a:r>
          </a:p>
          <a:p>
            <a:pPr marL="342900" indent="-342900" algn="just">
              <a:lnSpc>
                <a:spcPct val="150000"/>
              </a:lnSpc>
              <a:buFont typeface="+mj-lt"/>
              <a:buAutoNum type="arabicPeriod"/>
            </a:pPr>
            <a:r>
              <a:rPr lang="es-VE" sz="1200" b="1" dirty="0">
                <a:solidFill>
                  <a:schemeClr val="accent1">
                    <a:lumMod val="75000"/>
                  </a:schemeClr>
                </a:solidFill>
                <a:latin typeface="Arial" panose="020B0604020202020204" pitchFamily="34" charset="0"/>
                <a:ea typeface="Arial" panose="020B0604020202020204" pitchFamily="34" charset="0"/>
              </a:rPr>
              <a:t>MELATONINA</a:t>
            </a:r>
            <a:r>
              <a:rPr lang="es-VE" sz="1200" dirty="0">
                <a:effectLst/>
                <a:latin typeface="Arial" panose="020B0604020202020204" pitchFamily="34" charset="0"/>
                <a:ea typeface="Arial" panose="020B0604020202020204" pitchFamily="34" charset="0"/>
              </a:rPr>
              <a:t>: Dosis de 1 cápsula (3-5 g/día) cerca de dormir (45 min antes </a:t>
            </a:r>
            <a:r>
              <a:rPr lang="es-VE" sz="1200" dirty="0" err="1">
                <a:effectLst/>
                <a:latin typeface="Arial" panose="020B0604020202020204" pitchFamily="34" charset="0"/>
                <a:ea typeface="Arial" panose="020B0604020202020204" pitchFamily="34" charset="0"/>
              </a:rPr>
              <a:t>aprox</a:t>
            </a:r>
            <a:r>
              <a:rPr lang="es-VE" sz="1200" dirty="0">
                <a:effectLst/>
                <a:latin typeface="Arial" panose="020B0604020202020204" pitchFamily="34" charset="0"/>
                <a:ea typeface="Arial" panose="020B0604020202020204" pitchFamily="34" charset="0"/>
              </a:rPr>
              <a:t>).</a:t>
            </a:r>
          </a:p>
          <a:p>
            <a:pPr marL="342900" indent="-342900" algn="just">
              <a:lnSpc>
                <a:spcPct val="150000"/>
              </a:lnSpc>
              <a:buFont typeface="+mj-lt"/>
              <a:buAutoNum type="arabicPeriod"/>
            </a:pPr>
            <a:r>
              <a:rPr lang="es-VE" sz="1200" b="1" dirty="0">
                <a:solidFill>
                  <a:schemeClr val="accent1">
                    <a:lumMod val="75000"/>
                  </a:schemeClr>
                </a:solidFill>
                <a:latin typeface="Arial" panose="020B0604020202020204" pitchFamily="34" charset="0"/>
                <a:ea typeface="Calibri" panose="020F0502020204030204" pitchFamily="34" charset="0"/>
              </a:rPr>
              <a:t>ASHWAGANDHA</a:t>
            </a:r>
            <a:r>
              <a:rPr lang="es-VE" sz="1200" dirty="0">
                <a:latin typeface="Arial" panose="020B0604020202020204" pitchFamily="34" charset="0"/>
                <a:ea typeface="Calibri" panose="020F0502020204030204" pitchFamily="34" charset="0"/>
              </a:rPr>
              <a:t>: Dosis de 1-2 cápsulas diaria entre comidas. Identifica tus puntos de estrés más elevados en el día. </a:t>
            </a:r>
            <a:endParaRPr lang="es-VE" sz="1200" dirty="0">
              <a:effectLst/>
              <a:latin typeface="Calibri" panose="020F0502020204030204" pitchFamily="34" charset="0"/>
              <a:ea typeface="Calibri" panose="020F0502020204030204" pitchFamily="34" charset="0"/>
            </a:endParaRPr>
          </a:p>
          <a:p>
            <a:pPr marL="342900" indent="-342900" algn="just">
              <a:lnSpc>
                <a:spcPct val="150000"/>
              </a:lnSpc>
              <a:buFont typeface="+mj-lt"/>
              <a:buAutoNum type="arabicPeriod"/>
            </a:pPr>
            <a:endParaRPr lang="es-VE" sz="1200" dirty="0">
              <a:effectLst/>
              <a:latin typeface="Calibri" panose="020F0502020204030204" pitchFamily="34" charset="0"/>
              <a:ea typeface="Calibri" panose="020F0502020204030204" pitchFamily="34" charset="0"/>
            </a:endParaRPr>
          </a:p>
          <a:p>
            <a:pPr marL="342900" indent="-342900" algn="just">
              <a:lnSpc>
                <a:spcPct val="150000"/>
              </a:lnSpc>
              <a:buFont typeface="+mj-lt"/>
              <a:buAutoNum type="arabicPeriod"/>
            </a:pPr>
            <a:endParaRPr lang="es-VE" sz="1050" dirty="0">
              <a:effectLst/>
              <a:latin typeface="Calibri" panose="020F0502020204030204" pitchFamily="34" charset="0"/>
              <a:ea typeface="Calibri" panose="020F0502020204030204" pitchFamily="34" charset="0"/>
            </a:endParaRPr>
          </a:p>
          <a:p>
            <a:pPr marL="342900" lvl="0" indent="-342900" algn="just">
              <a:lnSpc>
                <a:spcPct val="150000"/>
              </a:lnSpc>
              <a:buFont typeface="+mj-lt"/>
              <a:buAutoNum type="arabicPeriod"/>
            </a:pPr>
            <a:endParaRPr lang="es-VE" sz="1200" dirty="0">
              <a:effectLst/>
              <a:latin typeface="Calibri" panose="020F0502020204030204" pitchFamily="34" charset="0"/>
              <a:ea typeface="Calibri" panose="020F0502020204030204" pitchFamily="34" charset="0"/>
            </a:endParaRPr>
          </a:p>
        </p:txBody>
      </p:sp>
      <p:pic>
        <p:nvPicPr>
          <p:cNvPr id="9" name="Imagen 25">
            <a:extLst>
              <a:ext uri="{FF2B5EF4-FFF2-40B4-BE49-F238E27FC236}">
                <a16:creationId xmlns:a16="http://schemas.microsoft.com/office/drawing/2014/main" id="{58B37F8B-D999-C19E-AAE6-1F5BA008C5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19312" r="23698"/>
          <a:stretch>
            <a:fillRect/>
          </a:stretch>
        </p:blipFill>
        <p:spPr bwMode="auto">
          <a:xfrm>
            <a:off x="945251" y="7063368"/>
            <a:ext cx="759686" cy="1333462"/>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n 9">
            <a:extLst>
              <a:ext uri="{FF2B5EF4-FFF2-40B4-BE49-F238E27FC236}">
                <a16:creationId xmlns:a16="http://schemas.microsoft.com/office/drawing/2014/main" id="{71EA63F6-BB4C-CA25-CB66-497C54B6DA65}"/>
              </a:ext>
            </a:extLst>
          </p:cNvPr>
          <p:cNvPicPr>
            <a:picLocks noChangeAspect="1"/>
          </p:cNvPicPr>
          <p:nvPr/>
        </p:nvPicPr>
        <p:blipFill>
          <a:blip r:embed="rId5"/>
          <a:stretch>
            <a:fillRect/>
          </a:stretch>
        </p:blipFill>
        <p:spPr>
          <a:xfrm>
            <a:off x="1863341" y="7082309"/>
            <a:ext cx="683657" cy="1261480"/>
          </a:xfrm>
          <a:prstGeom prst="rect">
            <a:avLst/>
          </a:prstGeom>
        </p:spPr>
      </p:pic>
      <p:pic>
        <p:nvPicPr>
          <p:cNvPr id="11" name="Imagen 10" descr="Citrate/ Citrato Magnesio 400mg 180cps | MercadoLibre">
            <a:extLst>
              <a:ext uri="{FF2B5EF4-FFF2-40B4-BE49-F238E27FC236}">
                <a16:creationId xmlns:a16="http://schemas.microsoft.com/office/drawing/2014/main" id="{CB050B15-CD1A-38E3-842D-D26B1E158AF4}"/>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768521" y="7010327"/>
            <a:ext cx="740410" cy="1439545"/>
          </a:xfrm>
          <a:prstGeom prst="rect">
            <a:avLst/>
          </a:prstGeom>
          <a:noFill/>
          <a:ln>
            <a:noFill/>
          </a:ln>
        </p:spPr>
      </p:pic>
      <p:pic>
        <p:nvPicPr>
          <p:cNvPr id="14" name="Imagen 13" descr="Probiotico - 10 C 25 Billones Now x 50 Cápsulas">
            <a:extLst>
              <a:ext uri="{FF2B5EF4-FFF2-40B4-BE49-F238E27FC236}">
                <a16:creationId xmlns:a16="http://schemas.microsoft.com/office/drawing/2014/main" id="{D65A7BBE-9636-E571-27A6-9EA183898BF2}"/>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21259" t="-1" r="25408" b="1656"/>
          <a:stretch/>
        </p:blipFill>
        <p:spPr bwMode="auto">
          <a:xfrm>
            <a:off x="3508931" y="6966829"/>
            <a:ext cx="827405" cy="1526540"/>
          </a:xfrm>
          <a:prstGeom prst="rect">
            <a:avLst/>
          </a:prstGeom>
          <a:noFill/>
          <a:ln>
            <a:noFill/>
          </a:ln>
          <a:extLst>
            <a:ext uri="{53640926-AAD7-44D8-BBD7-CCE9431645EC}">
              <a14:shadowObscured xmlns:a14="http://schemas.microsoft.com/office/drawing/2010/main"/>
            </a:ext>
          </a:extLst>
        </p:spPr>
      </p:pic>
      <p:pic>
        <p:nvPicPr>
          <p:cNvPr id="1028" name="Picture 4" descr="NOW MELATONIN 3MG X 60 CAPSULAS">
            <a:extLst>
              <a:ext uri="{FF2B5EF4-FFF2-40B4-BE49-F238E27FC236}">
                <a16:creationId xmlns:a16="http://schemas.microsoft.com/office/drawing/2014/main" id="{AC1EC1A0-67AB-9E0A-25E8-08988FAC140E}"/>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21766" r="26493"/>
          <a:stretch/>
        </p:blipFill>
        <p:spPr bwMode="auto">
          <a:xfrm>
            <a:off x="5345201" y="7174746"/>
            <a:ext cx="624449" cy="120688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KSM-66, Ashwagandha`` 60 cápsulas">
            <a:extLst>
              <a:ext uri="{FF2B5EF4-FFF2-40B4-BE49-F238E27FC236}">
                <a16:creationId xmlns:a16="http://schemas.microsoft.com/office/drawing/2014/main" id="{5E667F25-2A92-6D17-B305-99C5910DC8E1}"/>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2842" r="18926"/>
          <a:stretch/>
        </p:blipFill>
        <p:spPr bwMode="auto">
          <a:xfrm>
            <a:off x="6172606" y="7309271"/>
            <a:ext cx="624449" cy="1072356"/>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a:extLst>
              <a:ext uri="{FF2B5EF4-FFF2-40B4-BE49-F238E27FC236}">
                <a16:creationId xmlns:a16="http://schemas.microsoft.com/office/drawing/2014/main" id="{56F2A518-2121-00F3-894C-9066DEBAAA64}"/>
              </a:ext>
            </a:extLst>
          </p:cNvPr>
          <p:cNvSpPr txBox="1"/>
          <p:nvPr/>
        </p:nvSpPr>
        <p:spPr>
          <a:xfrm>
            <a:off x="136579" y="5587710"/>
            <a:ext cx="6484830" cy="1335622"/>
          </a:xfrm>
          <a:prstGeom prst="rect">
            <a:avLst/>
          </a:prstGeom>
          <a:solidFill>
            <a:schemeClr val="accent5">
              <a:lumMod val="20000"/>
              <a:lumOff val="80000"/>
            </a:schemeClr>
          </a:solidFill>
        </p:spPr>
        <p:txBody>
          <a:bodyPr wrap="square" rtlCol="0">
            <a:spAutoFit/>
          </a:bodyPr>
          <a:lstStyle/>
          <a:p>
            <a:pPr algn="just">
              <a:lnSpc>
                <a:spcPct val="150000"/>
              </a:lnSpc>
            </a:pPr>
            <a:r>
              <a:rPr lang="es-VE" sz="1100" b="1" dirty="0">
                <a:latin typeface="Arial Black" panose="020B0604020202020204" pitchFamily="34" charset="0"/>
                <a:cs typeface="Arial Black" panose="020B0604020202020204" pitchFamily="34" charset="0"/>
              </a:rPr>
              <a:t>SUPLEMENTOS COMO L-CARNITINA – BCAA – QUEMADORES DE GRASA – O SIMILARES </a:t>
            </a:r>
            <a:r>
              <a:rPr lang="es-VE" sz="1100" dirty="0">
                <a:latin typeface="Arial" panose="020B0604020202020204" pitchFamily="34" charset="0"/>
                <a:cs typeface="Arial" panose="020B0604020202020204" pitchFamily="34" charset="0"/>
              </a:rPr>
              <a:t>NO TIENEN UN EFECTO POSITIVO EN LA COMPOSICIÓN CORPORAL (NO LO DIGO YO, LO DICE LA CIENCIA) </a:t>
            </a:r>
            <a:r>
              <a:rPr lang="es-VE" sz="1100" dirty="0">
                <a:latin typeface="Arial" panose="020B0604020202020204" pitchFamily="34" charset="0"/>
                <a:cs typeface="Arial" panose="020B0604020202020204" pitchFamily="34" charset="0"/>
                <a:sym typeface="Wingdings" panose="05000000000000000000" pitchFamily="2" charset="2"/>
              </a:rPr>
              <a:t>          </a:t>
            </a:r>
            <a:r>
              <a:rPr lang="es-VE" sz="1100" b="1" dirty="0">
                <a:solidFill>
                  <a:srgbClr val="FF0000"/>
                </a:solidFill>
                <a:latin typeface="Arial" panose="020B0604020202020204" pitchFamily="34" charset="0"/>
                <a:cs typeface="Arial" panose="020B0604020202020204" pitchFamily="34" charset="0"/>
                <a:sym typeface="Wingdings" panose="05000000000000000000" pitchFamily="2" charset="2"/>
              </a:rPr>
              <a:t>POR ENDE NO SUGIERO SU CONSUMO</a:t>
            </a:r>
            <a:r>
              <a:rPr lang="es-VE" sz="1100" dirty="0">
                <a:latin typeface="Arial" panose="020B0604020202020204" pitchFamily="34" charset="0"/>
                <a:cs typeface="Arial" panose="020B0604020202020204" pitchFamily="34" charset="0"/>
                <a:sym typeface="Wingdings" panose="05000000000000000000" pitchFamily="2" charset="2"/>
              </a:rPr>
              <a:t>.</a:t>
            </a:r>
          </a:p>
          <a:p>
            <a:pPr algn="just">
              <a:lnSpc>
                <a:spcPct val="150000"/>
              </a:lnSpc>
            </a:pPr>
            <a:endParaRPr lang="es-VE" sz="1100" b="1" dirty="0">
              <a:latin typeface="Arial Black" panose="020B0604020202020204" pitchFamily="34" charset="0"/>
              <a:cs typeface="Arial Black" panose="020B0604020202020204" pitchFamily="34" charset="0"/>
              <a:sym typeface="Wingdings" panose="05000000000000000000" pitchFamily="2" charset="2"/>
            </a:endParaRPr>
          </a:p>
          <a:p>
            <a:pPr algn="just">
              <a:lnSpc>
                <a:spcPct val="150000"/>
              </a:lnSpc>
            </a:pPr>
            <a:r>
              <a:rPr lang="es-VE" sz="1100" b="1" dirty="0">
                <a:latin typeface="Arial Black" panose="020B0604020202020204" pitchFamily="34" charset="0"/>
                <a:cs typeface="Arial Black" panose="020B0604020202020204" pitchFamily="34" charset="0"/>
                <a:sym typeface="Wingdings" panose="05000000000000000000" pitchFamily="2" charset="2"/>
              </a:rPr>
              <a:t>CUALQUIER OTRO SUPLEMENTO QUE DESEES INCLUIR PUEDES CONSULTAR.</a:t>
            </a:r>
            <a:endParaRPr lang="es-VE" sz="1100" b="1" dirty="0">
              <a:latin typeface="Arial Black" panose="020B0604020202020204" pitchFamily="34" charset="0"/>
              <a:cs typeface="Arial Black" panose="020B0604020202020204" pitchFamily="34" charset="0"/>
            </a:endParaRPr>
          </a:p>
        </p:txBody>
      </p:sp>
      <p:pic>
        <p:nvPicPr>
          <p:cNvPr id="1032" name="Picture 8" descr="Emoji de WhatsApp: el significado de la cara de alivio — FMDOS">
            <a:extLst>
              <a:ext uri="{FF2B5EF4-FFF2-40B4-BE49-F238E27FC236}">
                <a16:creationId xmlns:a16="http://schemas.microsoft.com/office/drawing/2014/main" id="{046C182F-EB13-9966-9891-C7ABE7932711}"/>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2169396" y="6111694"/>
            <a:ext cx="755204" cy="39648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Proteína en Polvo de Calidad | Aumenta tu Rendimiento">
            <a:extLst>
              <a:ext uri="{FF2B5EF4-FFF2-40B4-BE49-F238E27FC236}">
                <a16:creationId xmlns:a16="http://schemas.microsoft.com/office/drawing/2014/main" id="{ABBCE638-BB19-3FA6-FEAC-5D08D7C58872}"/>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2655" y="7192596"/>
            <a:ext cx="921872" cy="1151193"/>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n 7">
            <a:extLst>
              <a:ext uri="{FF2B5EF4-FFF2-40B4-BE49-F238E27FC236}">
                <a16:creationId xmlns:a16="http://schemas.microsoft.com/office/drawing/2014/main" id="{67A3C4CB-827A-5F70-8BA7-3BEB2023B029}"/>
              </a:ext>
            </a:extLst>
          </p:cNvPr>
          <p:cNvPicPr>
            <a:picLocks noChangeAspect="1"/>
          </p:cNvPicPr>
          <p:nvPr/>
        </p:nvPicPr>
        <p:blipFill>
          <a:blip r:embed="rId13"/>
          <a:stretch>
            <a:fillRect/>
          </a:stretch>
        </p:blipFill>
        <p:spPr>
          <a:xfrm>
            <a:off x="3274705" y="7626611"/>
            <a:ext cx="562315" cy="845009"/>
          </a:xfrm>
          <a:prstGeom prst="rect">
            <a:avLst/>
          </a:prstGeom>
        </p:spPr>
      </p:pic>
      <p:pic>
        <p:nvPicPr>
          <p:cNvPr id="5" name="Picture 2" descr="Creatina al 100 %, Calidad platino, Sin sabor, 400 g (14,11 oz)">
            <a:extLst>
              <a:ext uri="{FF2B5EF4-FFF2-40B4-BE49-F238E27FC236}">
                <a16:creationId xmlns:a16="http://schemas.microsoft.com/office/drawing/2014/main" id="{8D9BE48D-9A91-9AE7-C414-0F781FE3F00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314788" y="7291815"/>
            <a:ext cx="1089812" cy="1089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0438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F54894-38C4-BC20-18F2-6C8A3B078B24}"/>
            </a:ext>
          </a:extLst>
        </p:cNvPr>
        <p:cNvGrpSpPr/>
        <p:nvPr/>
      </p:nvGrpSpPr>
      <p:grpSpPr>
        <a:xfrm>
          <a:off x="0" y="0"/>
          <a:ext cx="0" cy="0"/>
          <a:chOff x="0" y="0"/>
          <a:chExt cx="0" cy="0"/>
        </a:xfrm>
      </p:grpSpPr>
      <p:pic>
        <p:nvPicPr>
          <p:cNvPr id="17" name="Imagen 16">
            <a:extLst>
              <a:ext uri="{FF2B5EF4-FFF2-40B4-BE49-F238E27FC236}">
                <a16:creationId xmlns:a16="http://schemas.microsoft.com/office/drawing/2014/main" id="{F3DCF18E-E46B-D8B4-1469-2B49D3F6E845}"/>
              </a:ext>
            </a:extLst>
          </p:cNvPr>
          <p:cNvPicPr>
            <a:picLocks noChangeAspect="1"/>
          </p:cNvPicPr>
          <p:nvPr/>
        </p:nvPicPr>
        <p:blipFill>
          <a:blip r:embed="rId2"/>
          <a:srcRect t="5764" b="43344"/>
          <a:stretch/>
        </p:blipFill>
        <p:spPr>
          <a:xfrm>
            <a:off x="3281273" y="5578501"/>
            <a:ext cx="2832603" cy="3116940"/>
          </a:xfrm>
          <a:prstGeom prst="rect">
            <a:avLst/>
          </a:prstGeom>
        </p:spPr>
      </p:pic>
      <p:pic>
        <p:nvPicPr>
          <p:cNvPr id="3" name="Imagen 2">
            <a:extLst>
              <a:ext uri="{FF2B5EF4-FFF2-40B4-BE49-F238E27FC236}">
                <a16:creationId xmlns:a16="http://schemas.microsoft.com/office/drawing/2014/main" id="{0DE7B7A3-3A16-5A6E-28FF-715B1EE2BFD4}"/>
              </a:ext>
            </a:extLst>
          </p:cNvPr>
          <p:cNvPicPr>
            <a:picLocks noChangeAspect="1"/>
          </p:cNvPicPr>
          <p:nvPr/>
        </p:nvPicPr>
        <p:blipFill>
          <a:blip r:embed="rId3"/>
          <a:stretch>
            <a:fillRect/>
          </a:stretch>
        </p:blipFill>
        <p:spPr>
          <a:xfrm>
            <a:off x="0" y="8669809"/>
            <a:ext cx="6757988" cy="621829"/>
          </a:xfrm>
          <a:prstGeom prst="rect">
            <a:avLst/>
          </a:prstGeom>
        </p:spPr>
      </p:pic>
      <p:sp>
        <p:nvSpPr>
          <p:cNvPr id="2" name="CuadroTexto 1">
            <a:extLst>
              <a:ext uri="{FF2B5EF4-FFF2-40B4-BE49-F238E27FC236}">
                <a16:creationId xmlns:a16="http://schemas.microsoft.com/office/drawing/2014/main" id="{F61ADC3B-BDB7-FD6F-5C8F-DF5EFE732A70}"/>
              </a:ext>
            </a:extLst>
          </p:cNvPr>
          <p:cNvSpPr txBox="1"/>
          <p:nvPr/>
        </p:nvSpPr>
        <p:spPr>
          <a:xfrm>
            <a:off x="207158" y="222069"/>
            <a:ext cx="6343669" cy="646331"/>
          </a:xfrm>
          <a:prstGeom prst="rect">
            <a:avLst/>
          </a:prstGeom>
          <a:noFill/>
        </p:spPr>
        <p:txBody>
          <a:bodyPr wrap="square" rtlCol="0">
            <a:spAutoFit/>
          </a:bodyPr>
          <a:lstStyle/>
          <a:p>
            <a:pPr algn="ctr"/>
            <a:r>
              <a:rPr lang="es-VE" sz="36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¿DÓNDE ADQUIRIRLOS?</a:t>
            </a:r>
          </a:p>
        </p:txBody>
      </p:sp>
      <p:pic>
        <p:nvPicPr>
          <p:cNvPr id="8" name="Imagen 7">
            <a:extLst>
              <a:ext uri="{FF2B5EF4-FFF2-40B4-BE49-F238E27FC236}">
                <a16:creationId xmlns:a16="http://schemas.microsoft.com/office/drawing/2014/main" id="{6ECECAF3-08E6-F749-016B-B87A494FB35E}"/>
              </a:ext>
            </a:extLst>
          </p:cNvPr>
          <p:cNvPicPr>
            <a:picLocks noChangeAspect="1"/>
          </p:cNvPicPr>
          <p:nvPr/>
        </p:nvPicPr>
        <p:blipFill>
          <a:blip r:embed="rId4"/>
          <a:srcRect t="4921" b="19487"/>
          <a:stretch/>
        </p:blipFill>
        <p:spPr>
          <a:xfrm>
            <a:off x="292262" y="1254035"/>
            <a:ext cx="2633817" cy="4304727"/>
          </a:xfrm>
          <a:prstGeom prst="rect">
            <a:avLst/>
          </a:prstGeom>
        </p:spPr>
      </p:pic>
      <p:pic>
        <p:nvPicPr>
          <p:cNvPr id="13" name="Imagen 12">
            <a:extLst>
              <a:ext uri="{FF2B5EF4-FFF2-40B4-BE49-F238E27FC236}">
                <a16:creationId xmlns:a16="http://schemas.microsoft.com/office/drawing/2014/main" id="{F3A6C780-0869-BB2E-89DB-DC4EA350D355}"/>
              </a:ext>
            </a:extLst>
          </p:cNvPr>
          <p:cNvPicPr>
            <a:picLocks noChangeAspect="1"/>
          </p:cNvPicPr>
          <p:nvPr/>
        </p:nvPicPr>
        <p:blipFill>
          <a:blip r:embed="rId5"/>
          <a:srcRect t="5202" b="19303"/>
          <a:stretch/>
        </p:blipFill>
        <p:spPr>
          <a:xfrm>
            <a:off x="3378993" y="1236413"/>
            <a:ext cx="2637165" cy="4304727"/>
          </a:xfrm>
          <a:prstGeom prst="rect">
            <a:avLst/>
          </a:prstGeom>
        </p:spPr>
      </p:pic>
      <p:pic>
        <p:nvPicPr>
          <p:cNvPr id="16" name="Imagen 15">
            <a:extLst>
              <a:ext uri="{FF2B5EF4-FFF2-40B4-BE49-F238E27FC236}">
                <a16:creationId xmlns:a16="http://schemas.microsoft.com/office/drawing/2014/main" id="{1BEF1606-1654-DC11-20FE-CC10F9E4D647}"/>
              </a:ext>
            </a:extLst>
          </p:cNvPr>
          <p:cNvPicPr>
            <a:picLocks noChangeAspect="1"/>
          </p:cNvPicPr>
          <p:nvPr/>
        </p:nvPicPr>
        <p:blipFill>
          <a:blip r:embed="rId6"/>
          <a:srcRect t="4639" b="42641"/>
          <a:stretch/>
        </p:blipFill>
        <p:spPr>
          <a:xfrm>
            <a:off x="292262" y="5596122"/>
            <a:ext cx="2663686" cy="3036326"/>
          </a:xfrm>
          <a:prstGeom prst="rect">
            <a:avLst/>
          </a:prstGeom>
        </p:spPr>
      </p:pic>
    </p:spTree>
    <p:extLst>
      <p:ext uri="{BB962C8B-B14F-4D97-AF65-F5344CB8AC3E}">
        <p14:creationId xmlns:p14="http://schemas.microsoft.com/office/powerpoint/2010/main" val="19062011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5" name="Imagen 1">
            <a:extLst>
              <a:ext uri="{FF2B5EF4-FFF2-40B4-BE49-F238E27FC236}">
                <a16:creationId xmlns:a16="http://schemas.microsoft.com/office/drawing/2014/main" id="{C30DF65E-8082-3739-E7E5-01BF045155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1470" t="18887" r="31381" b="15883"/>
          <a:stretch>
            <a:fillRect/>
          </a:stretch>
        </p:blipFill>
        <p:spPr bwMode="auto">
          <a:xfrm>
            <a:off x="651385" y="1155627"/>
            <a:ext cx="5264150" cy="337978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059F46B-F2E5-E544-08A9-A598EC056E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2376" t="19086" r="31755" b="15324"/>
          <a:stretch>
            <a:fillRect/>
          </a:stretch>
        </p:blipFill>
        <p:spPr bwMode="auto">
          <a:xfrm>
            <a:off x="1032385" y="5454649"/>
            <a:ext cx="4502150" cy="29718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8">
            <a:extLst>
              <a:ext uri="{FF2B5EF4-FFF2-40B4-BE49-F238E27FC236}">
                <a16:creationId xmlns:a16="http://schemas.microsoft.com/office/drawing/2014/main" id="{7E79C897-67FE-7FBF-E6CA-14F3A50CFC2D}"/>
              </a:ext>
            </a:extLst>
          </p:cNvPr>
          <p:cNvSpPr>
            <a:spLocks noChangeArrowheads="1"/>
          </p:cNvSpPr>
          <p:nvPr/>
        </p:nvSpPr>
        <p:spPr bwMode="auto">
          <a:xfrm>
            <a:off x="0" y="0"/>
            <a:ext cx="67579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VE"/>
          </a:p>
        </p:txBody>
      </p:sp>
      <p:sp>
        <p:nvSpPr>
          <p:cNvPr id="9" name="CuadroTexto 8">
            <a:extLst>
              <a:ext uri="{FF2B5EF4-FFF2-40B4-BE49-F238E27FC236}">
                <a16:creationId xmlns:a16="http://schemas.microsoft.com/office/drawing/2014/main" id="{85D2FA11-2F92-BC77-7ED0-F5178048F907}"/>
              </a:ext>
            </a:extLst>
          </p:cNvPr>
          <p:cNvSpPr txBox="1"/>
          <p:nvPr/>
        </p:nvSpPr>
        <p:spPr>
          <a:xfrm>
            <a:off x="448432" y="4780861"/>
            <a:ext cx="5801382"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tab pos="1238250" algn="l"/>
              </a:tabLst>
            </a:pPr>
            <a:r>
              <a:rPr kumimoji="0" lang="es-VE" altLang="es-VE" sz="1800" b="1"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hlinkClick r:id="rId4"/>
              </a:rPr>
              <a:t>https://www.youtube.com/watch?v=cuRc7uYdWbM</a:t>
            </a:r>
            <a:endParaRPr kumimoji="0" lang="es-VE" altLang="es-VE" sz="800" b="0" i="0" u="none" strike="noStrike" cap="none" normalizeH="0" baseline="0" dirty="0">
              <a:ln>
                <a:noFill/>
              </a:ln>
              <a:solidFill>
                <a:schemeClr val="tx1"/>
              </a:solidFill>
              <a:effectLst/>
            </a:endParaRPr>
          </a:p>
        </p:txBody>
      </p:sp>
      <p:sp>
        <p:nvSpPr>
          <p:cNvPr id="11" name="CuadroTexto 10">
            <a:extLst>
              <a:ext uri="{FF2B5EF4-FFF2-40B4-BE49-F238E27FC236}">
                <a16:creationId xmlns:a16="http://schemas.microsoft.com/office/drawing/2014/main" id="{08B65D36-CED0-329F-2520-C3C8501421B5}"/>
              </a:ext>
            </a:extLst>
          </p:cNvPr>
          <p:cNvSpPr txBox="1"/>
          <p:nvPr/>
        </p:nvSpPr>
        <p:spPr>
          <a:xfrm>
            <a:off x="448432" y="8613631"/>
            <a:ext cx="6461597"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VE" altLang="es-VE" sz="1800" b="1"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hlinkClick r:id="rId5"/>
              </a:rPr>
              <a:t>https://www.youtube.com/watch?v=wFWL3ZXvPP4</a:t>
            </a:r>
            <a:r>
              <a:rPr kumimoji="0" lang="es-VE" altLang="es-VE" sz="800" b="0" i="0" u="none" strike="noStrike" cap="none" normalizeH="0" baseline="0" dirty="0">
                <a:ln>
                  <a:noFill/>
                </a:ln>
                <a:solidFill>
                  <a:schemeClr val="tx1"/>
                </a:solidFill>
                <a:effectLst/>
              </a:rPr>
              <a:t> </a:t>
            </a:r>
            <a:endParaRPr kumimoji="0" lang="es-VE" altLang="es-VE" sz="3200" b="0" i="0" u="none" strike="noStrike" cap="none" normalizeH="0" baseline="0" dirty="0">
              <a:ln>
                <a:noFill/>
              </a:ln>
              <a:solidFill>
                <a:schemeClr val="tx1"/>
              </a:solidFill>
              <a:effectLst/>
              <a:latin typeface="Arial" panose="020B0604020202020204" pitchFamily="34" charset="0"/>
            </a:endParaRPr>
          </a:p>
        </p:txBody>
      </p:sp>
      <p:sp>
        <p:nvSpPr>
          <p:cNvPr id="2" name="CuadroTexto 1">
            <a:extLst>
              <a:ext uri="{FF2B5EF4-FFF2-40B4-BE49-F238E27FC236}">
                <a16:creationId xmlns:a16="http://schemas.microsoft.com/office/drawing/2014/main" id="{1BA8DD4E-B6FE-30A1-670E-9962C4C2278B}"/>
              </a:ext>
            </a:extLst>
          </p:cNvPr>
          <p:cNvSpPr txBox="1"/>
          <p:nvPr/>
        </p:nvSpPr>
        <p:spPr>
          <a:xfrm>
            <a:off x="207158" y="222069"/>
            <a:ext cx="6343669" cy="830997"/>
          </a:xfrm>
          <a:prstGeom prst="rect">
            <a:avLst/>
          </a:prstGeom>
          <a:noFill/>
        </p:spPr>
        <p:txBody>
          <a:bodyPr wrap="square" rtlCol="0">
            <a:spAutoFit/>
          </a:bodyPr>
          <a:lstStyle/>
          <a:p>
            <a:pPr algn="ctr"/>
            <a:r>
              <a:rPr lang="es-VE" sz="24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ORIENTACIÓN BÁSICA PARA ORGANIZAR TUS RUTINAS</a:t>
            </a:r>
          </a:p>
        </p:txBody>
      </p:sp>
    </p:spTree>
    <p:extLst>
      <p:ext uri="{BB962C8B-B14F-4D97-AF65-F5344CB8AC3E}">
        <p14:creationId xmlns:p14="http://schemas.microsoft.com/office/powerpoint/2010/main" val="3119834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grpSp>
        <p:nvGrpSpPr>
          <p:cNvPr id="6" name="Group 2">
            <a:extLst>
              <a:ext uri="{FF2B5EF4-FFF2-40B4-BE49-F238E27FC236}">
                <a16:creationId xmlns:a16="http://schemas.microsoft.com/office/drawing/2014/main" id="{D9681552-15B9-09B4-1397-93A45D300013}"/>
              </a:ext>
            </a:extLst>
          </p:cNvPr>
          <p:cNvGrpSpPr/>
          <p:nvPr/>
        </p:nvGrpSpPr>
        <p:grpSpPr>
          <a:xfrm>
            <a:off x="133722" y="823356"/>
            <a:ext cx="2746263" cy="7160070"/>
            <a:chOff x="107276" y="741540"/>
            <a:chExt cx="1252944" cy="4493688"/>
          </a:xfrm>
        </p:grpSpPr>
        <p:sp>
          <p:nvSpPr>
            <p:cNvPr id="7" name="Freeform 3">
              <a:extLst>
                <a:ext uri="{FF2B5EF4-FFF2-40B4-BE49-F238E27FC236}">
                  <a16:creationId xmlns:a16="http://schemas.microsoft.com/office/drawing/2014/main" id="{9AE6B8DE-10C5-7A09-F9C7-A64AAC4BFF3D}"/>
                </a:ext>
              </a:extLst>
            </p:cNvPr>
            <p:cNvSpPr/>
            <p:nvPr/>
          </p:nvSpPr>
          <p:spPr>
            <a:xfrm>
              <a:off x="107276" y="741540"/>
              <a:ext cx="1252944" cy="4493688"/>
            </a:xfrm>
            <a:custGeom>
              <a:avLst/>
              <a:gdLst/>
              <a:ahLst/>
              <a:cxnLst/>
              <a:rect l="l" t="t" r="r" b="b"/>
              <a:pathLst>
                <a:path w="1252944" h="4493688">
                  <a:moveTo>
                    <a:pt x="0" y="0"/>
                  </a:moveTo>
                  <a:lnTo>
                    <a:pt x="1252944" y="0"/>
                  </a:lnTo>
                  <a:lnTo>
                    <a:pt x="1252944" y="4493688"/>
                  </a:lnTo>
                  <a:lnTo>
                    <a:pt x="0" y="4493688"/>
                  </a:lnTo>
                  <a:close/>
                </a:path>
              </a:pathLst>
            </a:custGeom>
            <a:solidFill>
              <a:schemeClr val="accent5">
                <a:lumMod val="75000"/>
              </a:schemeClr>
            </a:solidFill>
          </p:spPr>
          <p:txBody>
            <a:bodyPr/>
            <a:lstStyle/>
            <a:p>
              <a:endParaRPr lang="es-VE" dirty="0"/>
            </a:p>
          </p:txBody>
        </p:sp>
      </p:grpSp>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sp>
        <p:nvSpPr>
          <p:cNvPr id="4" name="CuadroTexto 3">
            <a:extLst>
              <a:ext uri="{FF2B5EF4-FFF2-40B4-BE49-F238E27FC236}">
                <a16:creationId xmlns:a16="http://schemas.microsoft.com/office/drawing/2014/main" id="{BC81DFD8-2D49-38C9-8F7E-68F25D5FBE74}"/>
              </a:ext>
            </a:extLst>
          </p:cNvPr>
          <p:cNvSpPr txBox="1"/>
          <p:nvPr/>
        </p:nvSpPr>
        <p:spPr>
          <a:xfrm>
            <a:off x="404948" y="122813"/>
            <a:ext cx="6757988" cy="523220"/>
          </a:xfrm>
          <a:prstGeom prst="rect">
            <a:avLst/>
          </a:prstGeom>
          <a:noFill/>
        </p:spPr>
        <p:txBody>
          <a:bodyPr wrap="square" rtlCol="0">
            <a:spAutoFit/>
          </a:bodyPr>
          <a:lstStyle/>
          <a:p>
            <a:r>
              <a:rPr lang="es-VE" sz="28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DISTRIBUCIÓN DE RACIONES</a:t>
            </a:r>
          </a:p>
        </p:txBody>
      </p:sp>
      <p:sp>
        <p:nvSpPr>
          <p:cNvPr id="27" name="TextBox 56">
            <a:extLst>
              <a:ext uri="{FF2B5EF4-FFF2-40B4-BE49-F238E27FC236}">
                <a16:creationId xmlns:a16="http://schemas.microsoft.com/office/drawing/2014/main" id="{C047A1BC-E10F-B1D8-1816-C9F89B4D5551}"/>
              </a:ext>
            </a:extLst>
          </p:cNvPr>
          <p:cNvSpPr txBox="1"/>
          <p:nvPr/>
        </p:nvSpPr>
        <p:spPr>
          <a:xfrm>
            <a:off x="133722" y="933594"/>
            <a:ext cx="2583351" cy="962661"/>
          </a:xfrm>
          <a:prstGeom prst="rect">
            <a:avLst/>
          </a:prstGeom>
        </p:spPr>
        <p:txBody>
          <a:bodyPr wrap="square" lIns="0" tIns="0" rIns="0" bIns="0" rtlCol="0" anchor="t">
            <a:noAutofit/>
          </a:bodyPr>
          <a:lstStyle/>
          <a:p>
            <a:pPr algn="ctr">
              <a:lnSpc>
                <a:spcPts val="3355"/>
              </a:lnSpc>
              <a:spcAft>
                <a:spcPts val="1000"/>
              </a:spcAft>
            </a:pPr>
            <a:r>
              <a:rPr lang="es-VE" b="1" kern="1200" spc="145" dirty="0">
                <a:solidFill>
                  <a:srgbClr val="FFFFFF"/>
                </a:solidFill>
                <a:effectLst/>
                <a:latin typeface="Arial" panose="020B0604020202020204" pitchFamily="34" charset="0"/>
                <a:ea typeface="Calibri" panose="020F0502020204030204" pitchFamily="34" charset="0"/>
              </a:rPr>
              <a:t>RACIONES TOTALES DEL DÍA</a:t>
            </a:r>
            <a:endParaRPr lang="es-VE" sz="1000" dirty="0">
              <a:effectLst/>
              <a:latin typeface="Calibri" panose="020F0502020204030204" pitchFamily="34" charset="0"/>
              <a:ea typeface="Calibri" panose="020F0502020204030204" pitchFamily="34" charset="0"/>
            </a:endParaRPr>
          </a:p>
        </p:txBody>
      </p:sp>
      <p:sp>
        <p:nvSpPr>
          <p:cNvPr id="28" name="Freeform 82">
            <a:extLst>
              <a:ext uri="{FF2B5EF4-FFF2-40B4-BE49-F238E27FC236}">
                <a16:creationId xmlns:a16="http://schemas.microsoft.com/office/drawing/2014/main" id="{3BA6EDBF-096F-9455-435B-BADF28D4305E}"/>
              </a:ext>
            </a:extLst>
          </p:cNvPr>
          <p:cNvSpPr/>
          <p:nvPr/>
        </p:nvSpPr>
        <p:spPr>
          <a:xfrm rot="5400000">
            <a:off x="903771" y="2134687"/>
            <a:ext cx="1183853" cy="927463"/>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grpSp>
        <p:nvGrpSpPr>
          <p:cNvPr id="29" name="Group 19">
            <a:extLst>
              <a:ext uri="{FF2B5EF4-FFF2-40B4-BE49-F238E27FC236}">
                <a16:creationId xmlns:a16="http://schemas.microsoft.com/office/drawing/2014/main" id="{9434E6C2-53E6-C7D7-948B-7C3C1FFD7E06}"/>
              </a:ext>
            </a:extLst>
          </p:cNvPr>
          <p:cNvGrpSpPr/>
          <p:nvPr/>
        </p:nvGrpSpPr>
        <p:grpSpPr>
          <a:xfrm>
            <a:off x="288357" y="4069789"/>
            <a:ext cx="208280" cy="168275"/>
            <a:chOff x="257045" y="4764774"/>
            <a:chExt cx="6350000" cy="5126990"/>
          </a:xfrm>
        </p:grpSpPr>
        <p:sp>
          <p:nvSpPr>
            <p:cNvPr id="40" name="Freeform 20">
              <a:extLst>
                <a:ext uri="{FF2B5EF4-FFF2-40B4-BE49-F238E27FC236}">
                  <a16:creationId xmlns:a16="http://schemas.microsoft.com/office/drawing/2014/main" id="{271C8891-8EAC-63B1-991B-CBC729FEE3A1}"/>
                </a:ext>
              </a:extLst>
            </p:cNvPr>
            <p:cNvSpPr/>
            <p:nvPr/>
          </p:nvSpPr>
          <p:spPr>
            <a:xfrm>
              <a:off x="257045" y="4764774"/>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7ED957"/>
            </a:solidFill>
          </p:spPr>
          <p:txBody>
            <a:bodyPr/>
            <a:lstStyle/>
            <a:p>
              <a:endParaRPr lang="es-VE"/>
            </a:p>
          </p:txBody>
        </p:sp>
      </p:grpSp>
      <p:grpSp>
        <p:nvGrpSpPr>
          <p:cNvPr id="30" name="Group 21">
            <a:extLst>
              <a:ext uri="{FF2B5EF4-FFF2-40B4-BE49-F238E27FC236}">
                <a16:creationId xmlns:a16="http://schemas.microsoft.com/office/drawing/2014/main" id="{E49C366C-4D8A-DA15-2679-C8AFFDD3A955}"/>
              </a:ext>
            </a:extLst>
          </p:cNvPr>
          <p:cNvGrpSpPr/>
          <p:nvPr/>
        </p:nvGrpSpPr>
        <p:grpSpPr>
          <a:xfrm>
            <a:off x="328362" y="4610174"/>
            <a:ext cx="208280" cy="168275"/>
            <a:chOff x="296771" y="5304943"/>
            <a:chExt cx="6350000" cy="5126990"/>
          </a:xfrm>
        </p:grpSpPr>
        <p:sp>
          <p:nvSpPr>
            <p:cNvPr id="39" name="Freeform 22">
              <a:extLst>
                <a:ext uri="{FF2B5EF4-FFF2-40B4-BE49-F238E27FC236}">
                  <a16:creationId xmlns:a16="http://schemas.microsoft.com/office/drawing/2014/main" id="{F4B9DB6F-3B24-5BDA-FDD1-356B2316197E}"/>
                </a:ext>
              </a:extLst>
            </p:cNvPr>
            <p:cNvSpPr/>
            <p:nvPr/>
          </p:nvSpPr>
          <p:spPr>
            <a:xfrm>
              <a:off x="296771" y="530494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914D"/>
            </a:solidFill>
          </p:spPr>
          <p:txBody>
            <a:bodyPr/>
            <a:lstStyle/>
            <a:p>
              <a:endParaRPr lang="es-VE"/>
            </a:p>
          </p:txBody>
        </p:sp>
      </p:grpSp>
      <p:grpSp>
        <p:nvGrpSpPr>
          <p:cNvPr id="31" name="Group 27">
            <a:extLst>
              <a:ext uri="{FF2B5EF4-FFF2-40B4-BE49-F238E27FC236}">
                <a16:creationId xmlns:a16="http://schemas.microsoft.com/office/drawing/2014/main" id="{7D82679E-1107-AB5A-B2C1-7C1102F7972F}"/>
              </a:ext>
            </a:extLst>
          </p:cNvPr>
          <p:cNvGrpSpPr/>
          <p:nvPr/>
        </p:nvGrpSpPr>
        <p:grpSpPr>
          <a:xfrm>
            <a:off x="328362" y="6299909"/>
            <a:ext cx="208280" cy="168275"/>
            <a:chOff x="296771" y="6994768"/>
            <a:chExt cx="6350000" cy="5126990"/>
          </a:xfrm>
        </p:grpSpPr>
        <p:sp>
          <p:nvSpPr>
            <p:cNvPr id="38" name="Freeform 28">
              <a:extLst>
                <a:ext uri="{FF2B5EF4-FFF2-40B4-BE49-F238E27FC236}">
                  <a16:creationId xmlns:a16="http://schemas.microsoft.com/office/drawing/2014/main" id="{13AA2C99-6538-73B0-1A53-095CC19D4EAC}"/>
                </a:ext>
              </a:extLst>
            </p:cNvPr>
            <p:cNvSpPr/>
            <p:nvPr/>
          </p:nvSpPr>
          <p:spPr>
            <a:xfrm>
              <a:off x="296771" y="6994768"/>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DE59"/>
            </a:solidFill>
          </p:spPr>
          <p:txBody>
            <a:bodyPr/>
            <a:lstStyle/>
            <a:p>
              <a:endParaRPr lang="es-VE"/>
            </a:p>
          </p:txBody>
        </p:sp>
      </p:grpSp>
      <p:grpSp>
        <p:nvGrpSpPr>
          <p:cNvPr id="33" name="Group 23">
            <a:extLst>
              <a:ext uri="{FF2B5EF4-FFF2-40B4-BE49-F238E27FC236}">
                <a16:creationId xmlns:a16="http://schemas.microsoft.com/office/drawing/2014/main" id="{6516E68B-70E4-AB1F-E241-6656BABAAF18}"/>
              </a:ext>
            </a:extLst>
          </p:cNvPr>
          <p:cNvGrpSpPr/>
          <p:nvPr/>
        </p:nvGrpSpPr>
        <p:grpSpPr>
          <a:xfrm>
            <a:off x="322647" y="5149924"/>
            <a:ext cx="208280" cy="168275"/>
            <a:chOff x="39726" y="1634099"/>
            <a:chExt cx="6350000" cy="5126990"/>
          </a:xfrm>
        </p:grpSpPr>
        <p:sp>
          <p:nvSpPr>
            <p:cNvPr id="36" name="Freeform 24">
              <a:extLst>
                <a:ext uri="{FF2B5EF4-FFF2-40B4-BE49-F238E27FC236}">
                  <a16:creationId xmlns:a16="http://schemas.microsoft.com/office/drawing/2014/main" id="{444B376A-0325-E26C-D2D3-FCD7E3355CF5}"/>
                </a:ext>
              </a:extLst>
            </p:cNvPr>
            <p:cNvSpPr/>
            <p:nvPr/>
          </p:nvSpPr>
          <p:spPr>
            <a:xfrm>
              <a:off x="39726" y="1634099"/>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5CE1E6"/>
            </a:solidFill>
          </p:spPr>
          <p:txBody>
            <a:bodyPr/>
            <a:lstStyle/>
            <a:p>
              <a:endParaRPr lang="es-VE"/>
            </a:p>
          </p:txBody>
        </p:sp>
      </p:grpSp>
      <p:grpSp>
        <p:nvGrpSpPr>
          <p:cNvPr id="34" name="Group 25">
            <a:extLst>
              <a:ext uri="{FF2B5EF4-FFF2-40B4-BE49-F238E27FC236}">
                <a16:creationId xmlns:a16="http://schemas.microsoft.com/office/drawing/2014/main" id="{FC33CFE1-81AB-70FB-8440-791F99AF3D76}"/>
              </a:ext>
            </a:extLst>
          </p:cNvPr>
          <p:cNvGrpSpPr/>
          <p:nvPr/>
        </p:nvGrpSpPr>
        <p:grpSpPr>
          <a:xfrm>
            <a:off x="334077" y="5703644"/>
            <a:ext cx="208280" cy="168275"/>
            <a:chOff x="39726" y="2199413"/>
            <a:chExt cx="6350000" cy="5126990"/>
          </a:xfrm>
        </p:grpSpPr>
        <p:sp>
          <p:nvSpPr>
            <p:cNvPr id="35" name="Freeform 26">
              <a:extLst>
                <a:ext uri="{FF2B5EF4-FFF2-40B4-BE49-F238E27FC236}">
                  <a16:creationId xmlns:a16="http://schemas.microsoft.com/office/drawing/2014/main" id="{3DE11998-CEE9-C823-0037-BBF44E6866DD}"/>
                </a:ext>
              </a:extLst>
            </p:cNvPr>
            <p:cNvSpPr/>
            <p:nvPr/>
          </p:nvSpPr>
          <p:spPr>
            <a:xfrm>
              <a:off x="39726" y="219941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5757"/>
            </a:solidFill>
          </p:spPr>
          <p:txBody>
            <a:bodyPr/>
            <a:lstStyle/>
            <a:p>
              <a:endParaRPr lang="es-VE"/>
            </a:p>
          </p:txBody>
        </p:sp>
      </p:grpSp>
      <p:sp>
        <p:nvSpPr>
          <p:cNvPr id="41" name="TextBox 58">
            <a:extLst>
              <a:ext uri="{FF2B5EF4-FFF2-40B4-BE49-F238E27FC236}">
                <a16:creationId xmlns:a16="http://schemas.microsoft.com/office/drawing/2014/main" id="{29E90F70-796B-AA20-D7A2-D9E2935622A8}"/>
              </a:ext>
            </a:extLst>
          </p:cNvPr>
          <p:cNvSpPr txBox="1"/>
          <p:nvPr/>
        </p:nvSpPr>
        <p:spPr>
          <a:xfrm>
            <a:off x="585831" y="4046611"/>
            <a:ext cx="2091690" cy="256480"/>
          </a:xfrm>
          <a:prstGeom prst="rect">
            <a:avLst/>
          </a:prstGeom>
        </p:spPr>
        <p:txBody>
          <a:bodyPr wrap="square" lIns="0" tIns="0" rIns="0" bIns="0" rtlCol="0" anchor="t">
            <a:spAutoFit/>
          </a:bodyPr>
          <a:lstStyle/>
          <a:p>
            <a:pPr algn="just">
              <a:lnSpc>
                <a:spcPts val="2015"/>
              </a:lnSpc>
              <a:spcAft>
                <a:spcPts val="1000"/>
              </a:spcAft>
            </a:pPr>
            <a:r>
              <a:rPr lang="es-VE" sz="1900" b="1" kern="1200" spc="115" dirty="0">
                <a:solidFill>
                  <a:srgbClr val="FFFFFF"/>
                </a:solidFill>
                <a:effectLst/>
                <a:latin typeface="Arial" panose="020B0604020202020204" pitchFamily="34" charset="0"/>
                <a:ea typeface="Calibri" panose="020F0502020204030204" pitchFamily="34" charset="0"/>
              </a:rPr>
              <a:t>VEGETALES:  </a:t>
            </a:r>
            <a:endParaRPr lang="es-VE" sz="1100" dirty="0">
              <a:effectLst/>
              <a:latin typeface="Calibri" panose="020F0502020204030204" pitchFamily="34" charset="0"/>
              <a:ea typeface="Calibri" panose="020F0502020204030204" pitchFamily="34" charset="0"/>
            </a:endParaRPr>
          </a:p>
        </p:txBody>
      </p:sp>
      <p:sp>
        <p:nvSpPr>
          <p:cNvPr id="42" name="TextBox 59">
            <a:extLst>
              <a:ext uri="{FF2B5EF4-FFF2-40B4-BE49-F238E27FC236}">
                <a16:creationId xmlns:a16="http://schemas.microsoft.com/office/drawing/2014/main" id="{A304B188-C200-30F0-AC90-7E101DE1A9E2}"/>
              </a:ext>
            </a:extLst>
          </p:cNvPr>
          <p:cNvSpPr txBox="1"/>
          <p:nvPr/>
        </p:nvSpPr>
        <p:spPr>
          <a:xfrm>
            <a:off x="697591" y="4627199"/>
            <a:ext cx="1868170" cy="256480"/>
          </a:xfrm>
          <a:prstGeom prst="rect">
            <a:avLst/>
          </a:prstGeom>
        </p:spPr>
        <p:txBody>
          <a:bodyPr lIns="0" tIns="0" rIns="0" bIns="0" rtlCol="0" anchor="t">
            <a:spAutoFit/>
          </a:bodyPr>
          <a:lstStyle/>
          <a:p>
            <a:pPr algn="just">
              <a:lnSpc>
                <a:spcPts val="2015"/>
              </a:lnSpc>
              <a:spcAft>
                <a:spcPts val="1000"/>
              </a:spcAft>
            </a:pPr>
            <a:r>
              <a:rPr lang="es-VE" sz="1900" b="1" kern="1200" spc="115" dirty="0">
                <a:solidFill>
                  <a:schemeClr val="bg1"/>
                </a:solidFill>
                <a:effectLst/>
                <a:latin typeface="Arial" panose="020B0604020202020204" pitchFamily="34" charset="0"/>
                <a:ea typeface="Calibri" panose="020F0502020204030204" pitchFamily="34" charset="0"/>
              </a:rPr>
              <a:t>FRUTAS:  </a:t>
            </a:r>
            <a:endParaRPr lang="es-VE" sz="1100" dirty="0">
              <a:solidFill>
                <a:schemeClr val="bg1"/>
              </a:solidFill>
              <a:effectLst/>
              <a:latin typeface="Calibri" panose="020F0502020204030204" pitchFamily="34" charset="0"/>
              <a:ea typeface="Calibri" panose="020F0502020204030204" pitchFamily="34" charset="0"/>
            </a:endParaRPr>
          </a:p>
        </p:txBody>
      </p:sp>
      <p:sp>
        <p:nvSpPr>
          <p:cNvPr id="43" name="TextBox 60">
            <a:extLst>
              <a:ext uri="{FF2B5EF4-FFF2-40B4-BE49-F238E27FC236}">
                <a16:creationId xmlns:a16="http://schemas.microsoft.com/office/drawing/2014/main" id="{BFED8317-8004-E63D-29BE-4822C5FF93E5}"/>
              </a:ext>
            </a:extLst>
          </p:cNvPr>
          <p:cNvSpPr txBox="1"/>
          <p:nvPr/>
        </p:nvSpPr>
        <p:spPr>
          <a:xfrm>
            <a:off x="660126" y="5126746"/>
            <a:ext cx="1943100" cy="256480"/>
          </a:xfrm>
          <a:prstGeom prst="rect">
            <a:avLst/>
          </a:prstGeom>
        </p:spPr>
        <p:txBody>
          <a:bodyPr wrap="square" lIns="0" tIns="0" rIns="0" bIns="0" rtlCol="0" anchor="t">
            <a:spAutoFit/>
          </a:bodyPr>
          <a:lstStyle/>
          <a:p>
            <a:pPr algn="just">
              <a:lnSpc>
                <a:spcPts val="2015"/>
              </a:lnSpc>
              <a:spcAft>
                <a:spcPts val="1000"/>
              </a:spcAft>
            </a:pPr>
            <a:r>
              <a:rPr lang="es-VE" sz="1900" b="1" kern="1200" spc="115" dirty="0">
                <a:solidFill>
                  <a:srgbClr val="FFFFFF"/>
                </a:solidFill>
                <a:effectLst/>
                <a:latin typeface="Arial" panose="020B0604020202020204" pitchFamily="34" charset="0"/>
                <a:ea typeface="Calibri" panose="020F0502020204030204" pitchFamily="34" charset="0"/>
              </a:rPr>
              <a:t>ALMIDONES: </a:t>
            </a:r>
            <a:endParaRPr lang="es-VE" sz="1100" dirty="0">
              <a:effectLst/>
              <a:latin typeface="Calibri" panose="020F0502020204030204" pitchFamily="34" charset="0"/>
              <a:ea typeface="Calibri" panose="020F0502020204030204" pitchFamily="34" charset="0"/>
            </a:endParaRPr>
          </a:p>
        </p:txBody>
      </p:sp>
      <p:sp>
        <p:nvSpPr>
          <p:cNvPr id="45" name="TextBox 61">
            <a:extLst>
              <a:ext uri="{FF2B5EF4-FFF2-40B4-BE49-F238E27FC236}">
                <a16:creationId xmlns:a16="http://schemas.microsoft.com/office/drawing/2014/main" id="{0BEC2674-CF6C-302A-D5A5-A6B5A7058544}"/>
              </a:ext>
            </a:extLst>
          </p:cNvPr>
          <p:cNvSpPr txBox="1"/>
          <p:nvPr/>
        </p:nvSpPr>
        <p:spPr>
          <a:xfrm>
            <a:off x="608691" y="5690894"/>
            <a:ext cx="2068830" cy="256480"/>
          </a:xfrm>
          <a:prstGeom prst="rect">
            <a:avLst/>
          </a:prstGeom>
        </p:spPr>
        <p:txBody>
          <a:bodyPr wrap="square" lIns="0" tIns="0" rIns="0" bIns="0" rtlCol="0" anchor="t">
            <a:spAutoFit/>
          </a:bodyPr>
          <a:lstStyle/>
          <a:p>
            <a:pPr algn="just">
              <a:lnSpc>
                <a:spcPts val="2015"/>
              </a:lnSpc>
              <a:spcAft>
                <a:spcPts val="1000"/>
              </a:spcAft>
            </a:pPr>
            <a:r>
              <a:rPr lang="es-VE" sz="1900" b="1" kern="1200" spc="115" dirty="0">
                <a:solidFill>
                  <a:srgbClr val="FFFFFF"/>
                </a:solidFill>
                <a:effectLst/>
                <a:latin typeface="Arial" panose="020B0604020202020204" pitchFamily="34" charset="0"/>
                <a:ea typeface="Calibri" panose="020F0502020204030204" pitchFamily="34" charset="0"/>
              </a:rPr>
              <a:t>PROTEICOS: </a:t>
            </a:r>
            <a:endParaRPr lang="es-VE" sz="1100" dirty="0">
              <a:effectLst/>
              <a:latin typeface="Calibri" panose="020F0502020204030204" pitchFamily="34" charset="0"/>
              <a:ea typeface="Calibri" panose="020F0502020204030204" pitchFamily="34" charset="0"/>
            </a:endParaRPr>
          </a:p>
        </p:txBody>
      </p:sp>
      <p:sp>
        <p:nvSpPr>
          <p:cNvPr id="46" name="TextBox 62">
            <a:extLst>
              <a:ext uri="{FF2B5EF4-FFF2-40B4-BE49-F238E27FC236}">
                <a16:creationId xmlns:a16="http://schemas.microsoft.com/office/drawing/2014/main" id="{EE656434-CCC9-C9D7-2289-1B43FFA24072}"/>
              </a:ext>
            </a:extLst>
          </p:cNvPr>
          <p:cNvSpPr txBox="1"/>
          <p:nvPr/>
        </p:nvSpPr>
        <p:spPr>
          <a:xfrm>
            <a:off x="660126" y="6282715"/>
            <a:ext cx="1868170" cy="256480"/>
          </a:xfrm>
          <a:prstGeom prst="rect">
            <a:avLst/>
          </a:prstGeom>
        </p:spPr>
        <p:txBody>
          <a:bodyPr lIns="0" tIns="0" rIns="0" bIns="0" rtlCol="0" anchor="t">
            <a:spAutoFit/>
          </a:bodyPr>
          <a:lstStyle/>
          <a:p>
            <a:pPr algn="just">
              <a:lnSpc>
                <a:spcPts val="2015"/>
              </a:lnSpc>
              <a:spcAft>
                <a:spcPts val="1000"/>
              </a:spcAft>
            </a:pPr>
            <a:r>
              <a:rPr lang="es-VE" sz="1900" b="1" kern="1200" spc="115" dirty="0">
                <a:solidFill>
                  <a:srgbClr val="FFFFFF"/>
                </a:solidFill>
                <a:effectLst/>
                <a:latin typeface="Arial" panose="020B0604020202020204" pitchFamily="34" charset="0"/>
                <a:ea typeface="Calibri" panose="020F0502020204030204" pitchFamily="34" charset="0"/>
              </a:rPr>
              <a:t>GRASAS:  </a:t>
            </a:r>
            <a:endParaRPr lang="es-VE" sz="1100" dirty="0">
              <a:effectLst/>
              <a:latin typeface="Calibri" panose="020F0502020204030204" pitchFamily="34" charset="0"/>
              <a:ea typeface="Calibri" panose="020F0502020204030204" pitchFamily="34" charset="0"/>
            </a:endParaRPr>
          </a:p>
        </p:txBody>
      </p:sp>
      <p:sp>
        <p:nvSpPr>
          <p:cNvPr id="47" name="TextBox 63">
            <a:extLst>
              <a:ext uri="{FF2B5EF4-FFF2-40B4-BE49-F238E27FC236}">
                <a16:creationId xmlns:a16="http://schemas.microsoft.com/office/drawing/2014/main" id="{F391E7A2-4C01-A43D-807C-E138FDBBEE02}"/>
              </a:ext>
            </a:extLst>
          </p:cNvPr>
          <p:cNvSpPr txBox="1"/>
          <p:nvPr/>
        </p:nvSpPr>
        <p:spPr>
          <a:xfrm>
            <a:off x="178978" y="6858492"/>
            <a:ext cx="2538095" cy="244875"/>
          </a:xfrm>
          <a:prstGeom prst="rect">
            <a:avLst/>
          </a:prstGeom>
        </p:spPr>
        <p:txBody>
          <a:bodyPr wrap="square" lIns="0" tIns="0" rIns="0" bIns="0" rtlCol="0" anchor="t">
            <a:spAutoFit/>
          </a:bodyPr>
          <a:lstStyle/>
          <a:p>
            <a:pPr algn="just">
              <a:lnSpc>
                <a:spcPts val="2015"/>
              </a:lnSpc>
              <a:spcAft>
                <a:spcPts val="1000"/>
              </a:spcAft>
            </a:pPr>
            <a:r>
              <a:rPr lang="es-VE" sz="1600" b="1" kern="1200" spc="115" dirty="0">
                <a:solidFill>
                  <a:srgbClr val="00FFFF"/>
                </a:solidFill>
                <a:effectLst/>
                <a:latin typeface="Arial" panose="020B0604020202020204" pitchFamily="34" charset="0"/>
                <a:ea typeface="Calibri" panose="020F0502020204030204" pitchFamily="34" charset="0"/>
              </a:rPr>
              <a:t>AGUA: 3,325 litros /día</a:t>
            </a:r>
            <a:endParaRPr lang="es-VE" sz="1100" dirty="0">
              <a:solidFill>
                <a:srgbClr val="00FFFF"/>
              </a:solidFill>
              <a:effectLst/>
              <a:latin typeface="Calibri" panose="020F0502020204030204" pitchFamily="34" charset="0"/>
              <a:ea typeface="Calibri" panose="020F0502020204030204" pitchFamily="34" charset="0"/>
            </a:endParaRPr>
          </a:p>
        </p:txBody>
      </p:sp>
      <p:sp>
        <p:nvSpPr>
          <p:cNvPr id="2" name="TextBox 57">
            <a:extLst>
              <a:ext uri="{FF2B5EF4-FFF2-40B4-BE49-F238E27FC236}">
                <a16:creationId xmlns:a16="http://schemas.microsoft.com/office/drawing/2014/main" id="{08B81BA7-2C80-51DC-151E-10E24E4F0F1A}"/>
              </a:ext>
            </a:extLst>
          </p:cNvPr>
          <p:cNvSpPr txBox="1"/>
          <p:nvPr/>
        </p:nvSpPr>
        <p:spPr>
          <a:xfrm>
            <a:off x="3060154" y="736660"/>
            <a:ext cx="3564112" cy="6661695"/>
          </a:xfrm>
          <a:prstGeom prst="rect">
            <a:avLst/>
          </a:prstGeom>
        </p:spPr>
        <p:txBody>
          <a:bodyPr wrap="square" lIns="0" tIns="0" rIns="0" bIns="0" rtlCol="0" anchor="t">
            <a:spAutoFit/>
          </a:bodyPr>
          <a:lstStyle/>
          <a:p>
            <a:pPr algn="just">
              <a:lnSpc>
                <a:spcPct val="150000"/>
              </a:lnSpc>
              <a:spcAft>
                <a:spcPts val="1000"/>
              </a:spcAft>
            </a:pPr>
            <a:r>
              <a:rPr lang="es-VE" sz="1900" b="1" i="1" spc="115" dirty="0">
                <a:solidFill>
                  <a:schemeClr val="bg1"/>
                </a:solidFill>
                <a:ea typeface="Calibri" panose="020F0502020204030204" pitchFamily="34" charset="0"/>
              </a:rPr>
              <a:t>NOMBRE, acá logras observar a tu izquierda el total de raciones que te corresponden en el día, es decir, todo lo que debes consumir en todo el día según los grupos de alimentos que te han sido asignados.</a:t>
            </a:r>
            <a:endParaRPr lang="es-VE" sz="1900" b="1" i="1" spc="115" dirty="0">
              <a:solidFill>
                <a:schemeClr val="bg1"/>
              </a:solidFill>
              <a:effectLst/>
              <a:ea typeface="Calibri" panose="020F0502020204030204" pitchFamily="34" charset="0"/>
            </a:endParaRPr>
          </a:p>
          <a:p>
            <a:pPr algn="just">
              <a:lnSpc>
                <a:spcPct val="150000"/>
              </a:lnSpc>
              <a:spcAft>
                <a:spcPts val="1000"/>
              </a:spcAft>
            </a:pPr>
            <a:r>
              <a:rPr lang="es-VE" sz="1900" b="1" i="1" spc="115" dirty="0">
                <a:solidFill>
                  <a:schemeClr val="bg1"/>
                </a:solidFill>
                <a:ea typeface="Calibri" panose="020F0502020204030204" pitchFamily="34" charset="0"/>
              </a:rPr>
              <a:t>A continuación tendrás una distribución similar pero por tiempos de comida, iniciando por la primera comida del día. </a:t>
            </a:r>
            <a:r>
              <a:rPr lang="es-VE" sz="1900" b="1" i="1" spc="115" dirty="0">
                <a:solidFill>
                  <a:srgbClr val="00FFFF"/>
                </a:solidFill>
                <a:ea typeface="Calibri" panose="020F0502020204030204" pitchFamily="34" charset="0"/>
              </a:rPr>
              <a:t>Recuerda que la misma puede ser distribuida como desees, SIEMPRE Y CUANDO respetes el TOTAL DIARIO.</a:t>
            </a:r>
            <a:endParaRPr lang="es-VE" sz="1100" i="1" dirty="0">
              <a:solidFill>
                <a:srgbClr val="00FFFF"/>
              </a:solidFill>
              <a:effectLst/>
              <a:ea typeface="Calibri" panose="020F0502020204030204" pitchFamily="34" charset="0"/>
            </a:endParaRPr>
          </a:p>
        </p:txBody>
      </p:sp>
      <p:sp>
        <p:nvSpPr>
          <p:cNvPr id="5" name="Freeform 82">
            <a:extLst>
              <a:ext uri="{FF2B5EF4-FFF2-40B4-BE49-F238E27FC236}">
                <a16:creationId xmlns:a16="http://schemas.microsoft.com/office/drawing/2014/main" id="{EEBB0232-F6E2-57CB-2270-CFC78160B3FD}"/>
              </a:ext>
            </a:extLst>
          </p:cNvPr>
          <p:cNvSpPr/>
          <p:nvPr/>
        </p:nvSpPr>
        <p:spPr>
          <a:xfrm>
            <a:off x="5551744" y="7699725"/>
            <a:ext cx="1072522" cy="567402"/>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spTree>
    <p:extLst>
      <p:ext uri="{BB962C8B-B14F-4D97-AF65-F5344CB8AC3E}">
        <p14:creationId xmlns:p14="http://schemas.microsoft.com/office/powerpoint/2010/main" val="1179236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sp>
        <p:nvSpPr>
          <p:cNvPr id="2" name="CuadroTexto 1">
            <a:extLst>
              <a:ext uri="{FF2B5EF4-FFF2-40B4-BE49-F238E27FC236}">
                <a16:creationId xmlns:a16="http://schemas.microsoft.com/office/drawing/2014/main" id="{32560050-6C72-8030-B15F-5DD5B1E3A35F}"/>
              </a:ext>
            </a:extLst>
          </p:cNvPr>
          <p:cNvSpPr txBox="1"/>
          <p:nvPr/>
        </p:nvSpPr>
        <p:spPr>
          <a:xfrm>
            <a:off x="379120" y="-16057"/>
            <a:ext cx="5999748" cy="523220"/>
          </a:xfrm>
          <a:prstGeom prst="rect">
            <a:avLst/>
          </a:prstGeom>
          <a:noFill/>
        </p:spPr>
        <p:txBody>
          <a:bodyPr wrap="square" rtlCol="0">
            <a:spAutoFit/>
          </a:bodyPr>
          <a:lstStyle/>
          <a:p>
            <a:pPr algn="ctr"/>
            <a:r>
              <a:rPr lang="es-VE" sz="28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PRE-DESAYUNO - Hora:</a:t>
            </a:r>
          </a:p>
        </p:txBody>
      </p:sp>
      <p:graphicFrame>
        <p:nvGraphicFramePr>
          <p:cNvPr id="11" name="Tabla 10">
            <a:extLst>
              <a:ext uri="{FF2B5EF4-FFF2-40B4-BE49-F238E27FC236}">
                <a16:creationId xmlns:a16="http://schemas.microsoft.com/office/drawing/2014/main" id="{F656B33C-E19D-50A7-FA36-2CB8202B409D}"/>
              </a:ext>
            </a:extLst>
          </p:cNvPr>
          <p:cNvGraphicFramePr>
            <a:graphicFrameLocks noGrp="1"/>
          </p:cNvGraphicFramePr>
          <p:nvPr>
            <p:extLst>
              <p:ext uri="{D42A27DB-BD31-4B8C-83A1-F6EECF244321}">
                <p14:modId xmlns:p14="http://schemas.microsoft.com/office/powerpoint/2010/main" val="1657761773"/>
              </p:ext>
            </p:extLst>
          </p:nvPr>
        </p:nvGraphicFramePr>
        <p:xfrm>
          <a:off x="264964" y="747934"/>
          <a:ext cx="6299736" cy="819989"/>
        </p:xfrm>
        <a:graphic>
          <a:graphicData uri="http://schemas.openxmlformats.org/drawingml/2006/table">
            <a:tbl>
              <a:tblPr firstRow="1" bandRow="1">
                <a:tableStyleId>{5C22544A-7EE6-4342-B048-85BDC9FD1C3A}</a:tableStyleId>
              </a:tblPr>
              <a:tblGrid>
                <a:gridCol w="1049956">
                  <a:extLst>
                    <a:ext uri="{9D8B030D-6E8A-4147-A177-3AD203B41FA5}">
                      <a16:colId xmlns:a16="http://schemas.microsoft.com/office/drawing/2014/main" val="959694577"/>
                    </a:ext>
                  </a:extLst>
                </a:gridCol>
                <a:gridCol w="1049956">
                  <a:extLst>
                    <a:ext uri="{9D8B030D-6E8A-4147-A177-3AD203B41FA5}">
                      <a16:colId xmlns:a16="http://schemas.microsoft.com/office/drawing/2014/main" val="2926544623"/>
                    </a:ext>
                  </a:extLst>
                </a:gridCol>
                <a:gridCol w="1049956">
                  <a:extLst>
                    <a:ext uri="{9D8B030D-6E8A-4147-A177-3AD203B41FA5}">
                      <a16:colId xmlns:a16="http://schemas.microsoft.com/office/drawing/2014/main" val="1739084961"/>
                    </a:ext>
                  </a:extLst>
                </a:gridCol>
                <a:gridCol w="1049956">
                  <a:extLst>
                    <a:ext uri="{9D8B030D-6E8A-4147-A177-3AD203B41FA5}">
                      <a16:colId xmlns:a16="http://schemas.microsoft.com/office/drawing/2014/main" val="1348210058"/>
                    </a:ext>
                  </a:extLst>
                </a:gridCol>
                <a:gridCol w="1049956">
                  <a:extLst>
                    <a:ext uri="{9D8B030D-6E8A-4147-A177-3AD203B41FA5}">
                      <a16:colId xmlns:a16="http://schemas.microsoft.com/office/drawing/2014/main" val="3781382410"/>
                    </a:ext>
                  </a:extLst>
                </a:gridCol>
                <a:gridCol w="1049956">
                  <a:extLst>
                    <a:ext uri="{9D8B030D-6E8A-4147-A177-3AD203B41FA5}">
                      <a16:colId xmlns:a16="http://schemas.microsoft.com/office/drawing/2014/main" val="1623827020"/>
                    </a:ext>
                  </a:extLst>
                </a:gridCol>
              </a:tblGrid>
              <a:tr h="323165">
                <a:tc>
                  <a:txBody>
                    <a:bodyPr/>
                    <a:lstStyle/>
                    <a:p>
                      <a:pPr algn="ctr"/>
                      <a:r>
                        <a:rPr lang="es-VE" dirty="0"/>
                        <a:t>LÁCTEOS</a:t>
                      </a:r>
                    </a:p>
                  </a:txBody>
                  <a:tcPr/>
                </a:tc>
                <a:tc>
                  <a:txBody>
                    <a:bodyPr/>
                    <a:lstStyle/>
                    <a:p>
                      <a:pPr algn="ctr"/>
                      <a:r>
                        <a:rPr lang="es-VE" dirty="0"/>
                        <a:t>VEGETALES</a:t>
                      </a:r>
                    </a:p>
                  </a:txBody>
                  <a:tcPr/>
                </a:tc>
                <a:tc>
                  <a:txBody>
                    <a:bodyPr/>
                    <a:lstStyle/>
                    <a:p>
                      <a:pPr algn="ctr"/>
                      <a:r>
                        <a:rPr lang="es-VE" dirty="0"/>
                        <a:t>FRUTAS</a:t>
                      </a:r>
                    </a:p>
                  </a:txBody>
                  <a:tcPr/>
                </a:tc>
                <a:tc>
                  <a:txBody>
                    <a:bodyPr/>
                    <a:lstStyle/>
                    <a:p>
                      <a:pPr algn="ctr"/>
                      <a:r>
                        <a:rPr lang="es-VE" dirty="0"/>
                        <a:t>ALMIDONES</a:t>
                      </a:r>
                    </a:p>
                  </a:txBody>
                  <a:tcPr/>
                </a:tc>
                <a:tc>
                  <a:txBody>
                    <a:bodyPr/>
                    <a:lstStyle/>
                    <a:p>
                      <a:pPr algn="ctr"/>
                      <a:r>
                        <a:rPr lang="es-VE" dirty="0"/>
                        <a:t>PROTEÍNAS</a:t>
                      </a:r>
                    </a:p>
                  </a:txBody>
                  <a:tcPr/>
                </a:tc>
                <a:tc>
                  <a:txBody>
                    <a:bodyPr/>
                    <a:lstStyle/>
                    <a:p>
                      <a:pPr algn="ctr"/>
                      <a:r>
                        <a:rPr lang="es-VE" dirty="0"/>
                        <a:t>GRASAS</a:t>
                      </a:r>
                    </a:p>
                  </a:txBody>
                  <a:tcPr/>
                </a:tc>
                <a:extLst>
                  <a:ext uri="{0D108BD9-81ED-4DB2-BD59-A6C34878D82A}">
                    <a16:rowId xmlns:a16="http://schemas.microsoft.com/office/drawing/2014/main" val="4118809121"/>
                  </a:ext>
                </a:extLst>
              </a:tr>
              <a:tr h="323165">
                <a:tc>
                  <a:txBody>
                    <a:bodyPr/>
                    <a:lstStyle/>
                    <a:p>
                      <a:pPr algn="ctr"/>
                      <a:r>
                        <a:rPr lang="es-VE" dirty="0"/>
                        <a:t>{{PRE_LACTEOS}}</a:t>
                      </a:r>
                    </a:p>
                  </a:txBody>
                  <a:tcPr/>
                </a:tc>
                <a:tc>
                  <a:txBody>
                    <a:bodyPr/>
                    <a:lstStyle/>
                    <a:p>
                      <a:pPr algn="ctr"/>
                      <a:r>
                        <a:rPr lang="es-VE" dirty="0"/>
                        <a:t>{{PRE_VEGETALES}}</a:t>
                      </a:r>
                    </a:p>
                  </a:txBody>
                  <a:tcPr/>
                </a:tc>
                <a:tc>
                  <a:txBody>
                    <a:bodyPr/>
                    <a:lstStyle/>
                    <a:p>
                      <a:pPr algn="ctr"/>
                      <a:r>
                        <a:rPr lang="es-VE" dirty="0"/>
                        <a:t>{{PRE_FRUTAS}}</a:t>
                      </a:r>
                    </a:p>
                  </a:txBody>
                  <a:tcPr/>
                </a:tc>
                <a:tc>
                  <a:txBody>
                    <a:bodyPr/>
                    <a:lstStyle/>
                    <a:p>
                      <a:pPr algn="ctr"/>
                      <a:r>
                        <a:rPr lang="es-VE" dirty="0"/>
                        <a:t>{{PRE_ALMIDONES}}</a:t>
                      </a:r>
                    </a:p>
                  </a:txBody>
                  <a:tcPr/>
                </a:tc>
                <a:tc>
                  <a:txBody>
                    <a:bodyPr/>
                    <a:lstStyle/>
                    <a:p>
                      <a:pPr algn="ctr"/>
                      <a:r>
                        <a:rPr lang="es-VE" dirty="0"/>
                        <a:t>{{PRE_PROTEINAS}}</a:t>
                      </a:r>
                    </a:p>
                  </a:txBody>
                  <a:tcPr/>
                </a:tc>
                <a:tc>
                  <a:txBody>
                    <a:bodyPr/>
                    <a:lstStyle/>
                    <a:p>
                      <a:pPr algn="ctr"/>
                      <a:r>
                        <a:rPr lang="es-VE" dirty="0"/>
                        <a:t>{{PRE_GRASAS}}</a:t>
                      </a:r>
                    </a:p>
                  </a:txBody>
                  <a:tcPr/>
                </a:tc>
                <a:extLst>
                  <a:ext uri="{0D108BD9-81ED-4DB2-BD59-A6C34878D82A}">
                    <a16:rowId xmlns:a16="http://schemas.microsoft.com/office/drawing/2014/main" val="1007372756"/>
                  </a:ext>
                </a:extLst>
              </a:tr>
            </a:tbl>
          </a:graphicData>
        </a:graphic>
      </p:graphicFrame>
      <p:grpSp>
        <p:nvGrpSpPr>
          <p:cNvPr id="12" name="Group 19">
            <a:extLst>
              <a:ext uri="{FF2B5EF4-FFF2-40B4-BE49-F238E27FC236}">
                <a16:creationId xmlns:a16="http://schemas.microsoft.com/office/drawing/2014/main" id="{917F574D-4E75-0573-5BF5-C86DED472866}"/>
              </a:ext>
            </a:extLst>
          </p:cNvPr>
          <p:cNvGrpSpPr/>
          <p:nvPr/>
        </p:nvGrpSpPr>
        <p:grpSpPr>
          <a:xfrm rot="5205064">
            <a:off x="1718740" y="520936"/>
            <a:ext cx="208280" cy="168275"/>
            <a:chOff x="257045" y="4764774"/>
            <a:chExt cx="6350000" cy="5126990"/>
          </a:xfrm>
        </p:grpSpPr>
        <p:sp>
          <p:nvSpPr>
            <p:cNvPr id="13" name="Freeform 20">
              <a:extLst>
                <a:ext uri="{FF2B5EF4-FFF2-40B4-BE49-F238E27FC236}">
                  <a16:creationId xmlns:a16="http://schemas.microsoft.com/office/drawing/2014/main" id="{D8C22B4C-621A-252F-54C3-4D367BBB5969}"/>
                </a:ext>
              </a:extLst>
            </p:cNvPr>
            <p:cNvSpPr/>
            <p:nvPr/>
          </p:nvSpPr>
          <p:spPr>
            <a:xfrm>
              <a:off x="257045" y="4764774"/>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7ED957"/>
            </a:solidFill>
          </p:spPr>
          <p:txBody>
            <a:bodyPr/>
            <a:lstStyle/>
            <a:p>
              <a:endParaRPr lang="es-VE"/>
            </a:p>
          </p:txBody>
        </p:sp>
      </p:grpSp>
      <p:grpSp>
        <p:nvGrpSpPr>
          <p:cNvPr id="14" name="Group 21">
            <a:extLst>
              <a:ext uri="{FF2B5EF4-FFF2-40B4-BE49-F238E27FC236}">
                <a16:creationId xmlns:a16="http://schemas.microsoft.com/office/drawing/2014/main" id="{6352C8DD-7421-4B1E-3329-A7AEF64A43E6}"/>
              </a:ext>
            </a:extLst>
          </p:cNvPr>
          <p:cNvGrpSpPr/>
          <p:nvPr/>
        </p:nvGrpSpPr>
        <p:grpSpPr>
          <a:xfrm rot="5205064">
            <a:off x="2792750" y="514467"/>
            <a:ext cx="208280" cy="168275"/>
            <a:chOff x="296771" y="5304943"/>
            <a:chExt cx="6350000" cy="5126990"/>
          </a:xfrm>
        </p:grpSpPr>
        <p:sp>
          <p:nvSpPr>
            <p:cNvPr id="15" name="Freeform 22">
              <a:extLst>
                <a:ext uri="{FF2B5EF4-FFF2-40B4-BE49-F238E27FC236}">
                  <a16:creationId xmlns:a16="http://schemas.microsoft.com/office/drawing/2014/main" id="{51A984CA-41DF-572B-6907-224E31E9F0FB}"/>
                </a:ext>
              </a:extLst>
            </p:cNvPr>
            <p:cNvSpPr/>
            <p:nvPr/>
          </p:nvSpPr>
          <p:spPr>
            <a:xfrm>
              <a:off x="296771" y="530494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914D"/>
            </a:solidFill>
          </p:spPr>
          <p:txBody>
            <a:bodyPr/>
            <a:lstStyle/>
            <a:p>
              <a:endParaRPr lang="es-VE"/>
            </a:p>
          </p:txBody>
        </p:sp>
      </p:grpSp>
      <p:grpSp>
        <p:nvGrpSpPr>
          <p:cNvPr id="16" name="Group 27">
            <a:extLst>
              <a:ext uri="{FF2B5EF4-FFF2-40B4-BE49-F238E27FC236}">
                <a16:creationId xmlns:a16="http://schemas.microsoft.com/office/drawing/2014/main" id="{1EEC53C4-6182-27D8-18DF-1E5D578505DE}"/>
              </a:ext>
            </a:extLst>
          </p:cNvPr>
          <p:cNvGrpSpPr/>
          <p:nvPr/>
        </p:nvGrpSpPr>
        <p:grpSpPr>
          <a:xfrm rot="5205064">
            <a:off x="5885082" y="526634"/>
            <a:ext cx="208280" cy="168275"/>
            <a:chOff x="296771" y="6994768"/>
            <a:chExt cx="6350000" cy="5126990"/>
          </a:xfrm>
        </p:grpSpPr>
        <p:sp>
          <p:nvSpPr>
            <p:cNvPr id="17" name="Freeform 28">
              <a:extLst>
                <a:ext uri="{FF2B5EF4-FFF2-40B4-BE49-F238E27FC236}">
                  <a16:creationId xmlns:a16="http://schemas.microsoft.com/office/drawing/2014/main" id="{AE58F8BA-41B8-92C2-D7C8-BDE4689D3A4D}"/>
                </a:ext>
              </a:extLst>
            </p:cNvPr>
            <p:cNvSpPr/>
            <p:nvPr/>
          </p:nvSpPr>
          <p:spPr>
            <a:xfrm>
              <a:off x="296771" y="6994768"/>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DE59"/>
            </a:solidFill>
          </p:spPr>
          <p:txBody>
            <a:bodyPr/>
            <a:lstStyle/>
            <a:p>
              <a:endParaRPr lang="es-VE"/>
            </a:p>
          </p:txBody>
        </p:sp>
      </p:grpSp>
      <p:grpSp>
        <p:nvGrpSpPr>
          <p:cNvPr id="18" name="Group 17">
            <a:extLst>
              <a:ext uri="{FF2B5EF4-FFF2-40B4-BE49-F238E27FC236}">
                <a16:creationId xmlns:a16="http://schemas.microsoft.com/office/drawing/2014/main" id="{F738774E-0460-FC46-8E96-50F3145B5223}"/>
              </a:ext>
            </a:extLst>
          </p:cNvPr>
          <p:cNvGrpSpPr/>
          <p:nvPr/>
        </p:nvGrpSpPr>
        <p:grpSpPr>
          <a:xfrm rot="5205064">
            <a:off x="640442" y="514466"/>
            <a:ext cx="208280" cy="168275"/>
            <a:chOff x="0" y="0"/>
            <a:chExt cx="6350000" cy="5126990"/>
          </a:xfrm>
          <a:solidFill>
            <a:schemeClr val="tx1"/>
          </a:solidFill>
        </p:grpSpPr>
        <p:sp>
          <p:nvSpPr>
            <p:cNvPr id="19" name="Freeform 18">
              <a:extLst>
                <a:ext uri="{FF2B5EF4-FFF2-40B4-BE49-F238E27FC236}">
                  <a16:creationId xmlns:a16="http://schemas.microsoft.com/office/drawing/2014/main" id="{B7D19829-2DED-7F73-AE72-B9274F54C608}"/>
                </a:ext>
              </a:extLst>
            </p:cNvPr>
            <p:cNvSpPr/>
            <p:nvPr/>
          </p:nvSpPr>
          <p:spPr>
            <a:xfrm>
              <a:off x="0" y="0"/>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grpFill/>
          </p:spPr>
          <p:txBody>
            <a:bodyPr/>
            <a:lstStyle/>
            <a:p>
              <a:endParaRPr lang="es-VE"/>
            </a:p>
          </p:txBody>
        </p:sp>
      </p:grpSp>
      <p:grpSp>
        <p:nvGrpSpPr>
          <p:cNvPr id="20" name="Group 23">
            <a:extLst>
              <a:ext uri="{FF2B5EF4-FFF2-40B4-BE49-F238E27FC236}">
                <a16:creationId xmlns:a16="http://schemas.microsoft.com/office/drawing/2014/main" id="{7C2FF4C1-17D4-E50A-6AA0-EBCCA1D9F187}"/>
              </a:ext>
            </a:extLst>
          </p:cNvPr>
          <p:cNvGrpSpPr/>
          <p:nvPr/>
        </p:nvGrpSpPr>
        <p:grpSpPr>
          <a:xfrm rot="5205064">
            <a:off x="3776856" y="514467"/>
            <a:ext cx="208280" cy="168275"/>
            <a:chOff x="39726" y="1634099"/>
            <a:chExt cx="6350000" cy="5126990"/>
          </a:xfrm>
        </p:grpSpPr>
        <p:sp>
          <p:nvSpPr>
            <p:cNvPr id="21" name="Freeform 24">
              <a:extLst>
                <a:ext uri="{FF2B5EF4-FFF2-40B4-BE49-F238E27FC236}">
                  <a16:creationId xmlns:a16="http://schemas.microsoft.com/office/drawing/2014/main" id="{FA0C4961-06E5-B73D-B605-9956B400047A}"/>
                </a:ext>
              </a:extLst>
            </p:cNvPr>
            <p:cNvSpPr/>
            <p:nvPr/>
          </p:nvSpPr>
          <p:spPr>
            <a:xfrm>
              <a:off x="39726" y="1634099"/>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5CE1E6"/>
            </a:solidFill>
          </p:spPr>
          <p:txBody>
            <a:bodyPr/>
            <a:lstStyle/>
            <a:p>
              <a:endParaRPr lang="es-VE"/>
            </a:p>
          </p:txBody>
        </p:sp>
      </p:grpSp>
      <p:grpSp>
        <p:nvGrpSpPr>
          <p:cNvPr id="22" name="Group 25">
            <a:extLst>
              <a:ext uri="{FF2B5EF4-FFF2-40B4-BE49-F238E27FC236}">
                <a16:creationId xmlns:a16="http://schemas.microsoft.com/office/drawing/2014/main" id="{99EE7A54-D936-0D68-E05F-062E3B622E78}"/>
              </a:ext>
            </a:extLst>
          </p:cNvPr>
          <p:cNvGrpSpPr/>
          <p:nvPr/>
        </p:nvGrpSpPr>
        <p:grpSpPr>
          <a:xfrm rot="5205064">
            <a:off x="4830969" y="534762"/>
            <a:ext cx="208280" cy="168275"/>
            <a:chOff x="39726" y="2199413"/>
            <a:chExt cx="6350000" cy="5126990"/>
          </a:xfrm>
        </p:grpSpPr>
        <p:sp>
          <p:nvSpPr>
            <p:cNvPr id="23" name="Freeform 26">
              <a:extLst>
                <a:ext uri="{FF2B5EF4-FFF2-40B4-BE49-F238E27FC236}">
                  <a16:creationId xmlns:a16="http://schemas.microsoft.com/office/drawing/2014/main" id="{1A474802-06AF-B97D-8215-7B8177D0EACA}"/>
                </a:ext>
              </a:extLst>
            </p:cNvPr>
            <p:cNvSpPr/>
            <p:nvPr/>
          </p:nvSpPr>
          <p:spPr>
            <a:xfrm>
              <a:off x="39726" y="219941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5757"/>
            </a:solidFill>
          </p:spPr>
          <p:txBody>
            <a:bodyPr/>
            <a:lstStyle/>
            <a:p>
              <a:endParaRPr lang="es-VE"/>
            </a:p>
          </p:txBody>
        </p:sp>
      </p:grpSp>
      <p:graphicFrame>
        <p:nvGraphicFramePr>
          <p:cNvPr id="26" name="Tabla 25">
            <a:extLst>
              <a:ext uri="{FF2B5EF4-FFF2-40B4-BE49-F238E27FC236}">
                <a16:creationId xmlns:a16="http://schemas.microsoft.com/office/drawing/2014/main" id="{9717528F-7743-AC89-3AB2-8B757A680062}"/>
              </a:ext>
            </a:extLst>
          </p:cNvPr>
          <p:cNvGraphicFramePr>
            <a:graphicFrameLocks noGrp="1"/>
          </p:cNvGraphicFramePr>
          <p:nvPr>
            <p:extLst>
              <p:ext uri="{D42A27DB-BD31-4B8C-83A1-F6EECF244321}">
                <p14:modId xmlns:p14="http://schemas.microsoft.com/office/powerpoint/2010/main" val="2769643755"/>
              </p:ext>
            </p:extLst>
          </p:nvPr>
        </p:nvGraphicFramePr>
        <p:xfrm>
          <a:off x="0" y="2204871"/>
          <a:ext cx="6757988" cy="5827950"/>
        </p:xfrm>
        <a:graphic>
          <a:graphicData uri="http://schemas.openxmlformats.org/drawingml/2006/table">
            <a:tbl>
              <a:tblPr firstRow="1" bandRow="1">
                <a:tableStyleId>{5C22544A-7EE6-4342-B048-85BDC9FD1C3A}</a:tableStyleId>
              </a:tblPr>
              <a:tblGrid>
                <a:gridCol w="1060704">
                  <a:extLst>
                    <a:ext uri="{9D8B030D-6E8A-4147-A177-3AD203B41FA5}">
                      <a16:colId xmlns:a16="http://schemas.microsoft.com/office/drawing/2014/main" val="57957149"/>
                    </a:ext>
                  </a:extLst>
                </a:gridCol>
                <a:gridCol w="950976">
                  <a:extLst>
                    <a:ext uri="{9D8B030D-6E8A-4147-A177-3AD203B41FA5}">
                      <a16:colId xmlns:a16="http://schemas.microsoft.com/office/drawing/2014/main" val="757536891"/>
                    </a:ext>
                  </a:extLst>
                </a:gridCol>
                <a:gridCol w="1998617">
                  <a:extLst>
                    <a:ext uri="{9D8B030D-6E8A-4147-A177-3AD203B41FA5}">
                      <a16:colId xmlns:a16="http://schemas.microsoft.com/office/drawing/2014/main" val="4004187718"/>
                    </a:ext>
                  </a:extLst>
                </a:gridCol>
                <a:gridCol w="1463040">
                  <a:extLst>
                    <a:ext uri="{9D8B030D-6E8A-4147-A177-3AD203B41FA5}">
                      <a16:colId xmlns:a16="http://schemas.microsoft.com/office/drawing/2014/main" val="1143937413"/>
                    </a:ext>
                  </a:extLst>
                </a:gridCol>
                <a:gridCol w="1284651">
                  <a:extLst>
                    <a:ext uri="{9D8B030D-6E8A-4147-A177-3AD203B41FA5}">
                      <a16:colId xmlns:a16="http://schemas.microsoft.com/office/drawing/2014/main" val="953006185"/>
                    </a:ext>
                  </a:extLst>
                </a:gridCol>
              </a:tblGrid>
              <a:tr h="290686">
                <a:tc>
                  <a:txBody>
                    <a:bodyPr/>
                    <a:lstStyle/>
                    <a:p>
                      <a:pPr algn="ctr"/>
                      <a:r>
                        <a:rPr lang="es-VE" i="1" dirty="0">
                          <a:solidFill>
                            <a:schemeClr val="tx1"/>
                          </a:solidFill>
                        </a:rPr>
                        <a:t>LÁCTEOS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i="1" dirty="0">
                          <a:solidFill>
                            <a:schemeClr val="tx1"/>
                          </a:solidFill>
                        </a:rPr>
                        <a:t>FRUTAS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a:r>
                        <a:rPr lang="es-VE" i="1" dirty="0">
                          <a:solidFill>
                            <a:schemeClr val="tx1"/>
                          </a:solidFill>
                        </a:rPr>
                        <a:t>ALMIDONES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FF"/>
                    </a:solidFill>
                  </a:tcPr>
                </a:tc>
                <a:tc>
                  <a:txBody>
                    <a:bodyPr/>
                    <a:lstStyle/>
                    <a:p>
                      <a:pPr algn="ctr"/>
                      <a:r>
                        <a:rPr lang="es-VE" i="1" dirty="0">
                          <a:solidFill>
                            <a:schemeClr val="tx1"/>
                          </a:solidFill>
                        </a:rPr>
                        <a:t>PROTEÍNAS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5B5B"/>
                    </a:solidFill>
                  </a:tcPr>
                </a:tc>
                <a:tc>
                  <a:txBody>
                    <a:bodyPr/>
                    <a:lstStyle/>
                    <a:p>
                      <a:pPr algn="ctr"/>
                      <a:r>
                        <a:rPr lang="es-VE" sz="1300" i="1" dirty="0">
                          <a:solidFill>
                            <a:schemeClr val="tx1"/>
                          </a:solidFill>
                        </a:rPr>
                        <a:t>GRASAS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402095060"/>
                  </a:ext>
                </a:extLst>
              </a:tr>
              <a:tr h="480909">
                <a:tc rowSpan="2">
                  <a:txBody>
                    <a:bodyPr/>
                    <a:lstStyle/>
                    <a:p>
                      <a:pPr algn="ctr"/>
                      <a:endParaRPr lang="es-VE" sz="1050" dirty="0"/>
                    </a:p>
                    <a:p>
                      <a:pPr algn="ctr"/>
                      <a:r>
                        <a:rPr lang="es-VE" sz="1050" dirty="0"/>
                        <a:t>1 taza de leche</a:t>
                      </a:r>
                    </a:p>
                    <a:p>
                      <a:pPr algn="ctr"/>
                      <a:r>
                        <a:rPr lang="es-VE" sz="1050" b="1" dirty="0"/>
                        <a:t> (ml/gramos):</a:t>
                      </a:r>
                    </a:p>
                    <a:p>
                      <a:pPr algn="ctr"/>
                      <a:r>
                        <a:rPr lang="es-VE" sz="1050" b="1" dirty="0"/>
                        <a:t>240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10">
                  <a:txBody>
                    <a:bodyPr/>
                    <a:lstStyle/>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pPr algn="ctr"/>
                      <a:r>
                        <a:rPr lang="es-VE" sz="1050" dirty="0"/>
                        <a:t>1 ración de frutas entera/</a:t>
                      </a:r>
                    </a:p>
                    <a:p>
                      <a:pPr algn="ctr"/>
                      <a:r>
                        <a:rPr lang="es-VE" sz="1050" dirty="0"/>
                        <a:t>jugo</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arepa pequeña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  (80 cruda)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Pesar crudo 25-30 g por encima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1 </a:t>
                      </a:r>
                      <a:r>
                        <a:rPr lang="es-VE" sz="1050" dirty="0" err="1"/>
                        <a:t>reb</a:t>
                      </a:r>
                      <a:r>
                        <a:rPr lang="es-VE" sz="1050" dirty="0"/>
                        <a:t>/lonja de queso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BR" sz="1050" dirty="0"/>
                        <a:t>1 </a:t>
                      </a:r>
                      <a:r>
                        <a:rPr lang="pt-BR" sz="1050" dirty="0" err="1"/>
                        <a:t>lonja</a:t>
                      </a:r>
                      <a:r>
                        <a:rPr lang="pt-BR" sz="1050" dirty="0"/>
                        <a:t>/s de </a:t>
                      </a:r>
                      <a:r>
                        <a:rPr lang="pt-BR" sz="1050" dirty="0" err="1"/>
                        <a:t>aguacate</a:t>
                      </a:r>
                      <a:endParaRPr lang="pt-BR" sz="1050"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6863288"/>
                  </a:ext>
                </a:extLst>
              </a:tr>
              <a:tr h="564805">
                <a:tc vMerge="1">
                  <a:txBody>
                    <a:bodyPr/>
                    <a:lstStyle/>
                    <a:p>
                      <a:endParaRPr lang="es-VE" sz="1050" dirty="0"/>
                    </a:p>
                  </a:txBody>
                  <a:tcPr/>
                </a:tc>
                <a:tc vMerge="1">
                  <a:txBody>
                    <a:bodyPr/>
                    <a:lstStyle/>
                    <a:p>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0" dirty="0"/>
                        <a:t>1 </a:t>
                      </a:r>
                      <a:r>
                        <a:rPr lang="es-VE" sz="1050" b="0" dirty="0" err="1"/>
                        <a:t>reb</a:t>
                      </a:r>
                      <a:r>
                        <a:rPr lang="es-VE" sz="1050" b="0" dirty="0"/>
                        <a:t> de pan cuadrado integral/blanco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a:t>
                      </a:r>
                      <a:r>
                        <a:rPr lang="es-VE" sz="1050" dirty="0" err="1"/>
                        <a:t>reb</a:t>
                      </a:r>
                      <a:r>
                        <a:rPr lang="es-VE" sz="1050" dirty="0"/>
                        <a:t>/lonja de pechuga de pavo</a:t>
                      </a:r>
                    </a:p>
                    <a:p>
                      <a:pPr algn="ct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pt-BR" sz="1050" dirty="0"/>
                        <a:t>1 </a:t>
                      </a:r>
                      <a:r>
                        <a:rPr lang="pt-BR" sz="1050" dirty="0" err="1"/>
                        <a:t>lonja</a:t>
                      </a:r>
                      <a:r>
                        <a:rPr lang="pt-BR" sz="1050" dirty="0"/>
                        <a:t>/s </a:t>
                      </a:r>
                      <a:r>
                        <a:rPr lang="pt-BR" sz="1050" dirty="0" err="1"/>
                        <a:t>tocineta</a:t>
                      </a:r>
                      <a:r>
                        <a:rPr lang="es-VE" sz="1050" b="1" dirty="0"/>
                        <a:t>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43657497"/>
                  </a:ext>
                </a:extLst>
              </a:tr>
              <a:tr h="480909">
                <a:tc rowSpan="2">
                  <a:txBody>
                    <a:bodyPr/>
                    <a:lstStyle/>
                    <a:p>
                      <a:pPr algn="ctr"/>
                      <a:endParaRPr lang="es-VE" sz="1050" dirty="0"/>
                    </a:p>
                    <a:p>
                      <a:pPr algn="ctr"/>
                      <a:r>
                        <a:rPr lang="es-VE" sz="1050" dirty="0"/>
                        <a:t>¾ taza </a:t>
                      </a:r>
                      <a:r>
                        <a:rPr lang="es-VE" sz="1050" dirty="0" err="1"/>
                        <a:t>deyogurt</a:t>
                      </a:r>
                      <a:r>
                        <a:rPr lang="es-VE" sz="1050" dirty="0"/>
                        <a:t> firme </a:t>
                      </a:r>
                    </a:p>
                    <a:p>
                      <a:pPr algn="ctr"/>
                      <a:r>
                        <a:rPr lang="es-VE" sz="1050" b="1" dirty="0"/>
                        <a:t>(ml/gramos):</a:t>
                      </a:r>
                    </a:p>
                    <a:p>
                      <a:pPr algn="ctr"/>
                      <a:r>
                        <a:rPr lang="es-VE" sz="1050" b="1" dirty="0"/>
                        <a:t>150</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tc>
                <a:tc>
                  <a:txBody>
                    <a:bodyPr/>
                    <a:lstStyle/>
                    <a:p>
                      <a:pPr algn="ctr"/>
                      <a:r>
                        <a:rPr lang="es-VE" sz="1050" dirty="0"/>
                        <a:t>¼ plátano (horneado, </a:t>
                      </a:r>
                      <a:r>
                        <a:rPr lang="es-VE" sz="1050" dirty="0" err="1"/>
                        <a:t>sacochado</a:t>
                      </a:r>
                      <a:r>
                        <a:rPr lang="es-VE" sz="1050" dirty="0"/>
                        <a:t>/ </a:t>
                      </a:r>
                      <a:r>
                        <a:rPr lang="es-VE" sz="1050" dirty="0" err="1"/>
                        <a:t>airfryer</a:t>
                      </a:r>
                      <a:r>
                        <a:rPr lang="es-VE" sz="1050" dirty="0"/>
                        <a:t>)</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1 huevo </a:t>
                      </a:r>
                      <a:r>
                        <a:rPr lang="es-VE" sz="1050" b="1" dirty="0"/>
                        <a:t>entero</a:t>
                      </a:r>
                      <a:r>
                        <a:rPr lang="es-VE" sz="1050" dirty="0"/>
                        <a:t> </a:t>
                      </a:r>
                    </a:p>
                    <a:p>
                      <a:pPr algn="ctr"/>
                      <a:r>
                        <a:rPr lang="es-VE" sz="1050" dirty="0"/>
                        <a:t>(clara + amarilla)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s-VE" sz="1050" dirty="0"/>
                        <a:t>1 cucharadita/s</a:t>
                      </a:r>
                    </a:p>
                    <a:p>
                      <a:pPr algn="ctr"/>
                      <a:r>
                        <a:rPr lang="es-VE" sz="1050" dirty="0"/>
                        <a:t>de aceite (oliva, aguacate, coco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8036151"/>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1 fajita/tortilla de trigo/</a:t>
                      </a:r>
                      <a:r>
                        <a:rPr lang="es-VE" sz="1050" dirty="0" err="1"/>
                        <a:t>maiz</a:t>
                      </a:r>
                      <a:r>
                        <a:rPr lang="es-VE" sz="1050" dirty="0"/>
                        <a:t>/yuca o similar (tipo bimbo o </a:t>
                      </a:r>
                      <a:r>
                        <a:rPr lang="es-VE" sz="1050" dirty="0" err="1"/>
                        <a:t>crustissimo</a:t>
                      </a:r>
                      <a:r>
                        <a:rPr lang="es-VE" sz="105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2">
                  <a:txBody>
                    <a:bodyPr/>
                    <a:lstStyle/>
                    <a:p>
                      <a:pPr algn="ctr"/>
                      <a:endParaRPr lang="es-VE" sz="1050" dirty="0"/>
                    </a:p>
                    <a:p>
                      <a:pPr algn="ctr"/>
                      <a:r>
                        <a:rPr lang="es-VE" sz="1050" dirty="0"/>
                        <a:t>1 trozo/ 2 cdas</a:t>
                      </a:r>
                    </a:p>
                    <a:p>
                      <a:pPr algn="ctr"/>
                      <a:r>
                        <a:rPr lang="es-VE" sz="1050" dirty="0"/>
                        <a:t>de carne pollo o pescado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s-VE" sz="1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90922164"/>
                  </a:ext>
                </a:extLst>
              </a:tr>
              <a:tr h="480909">
                <a:tc rowSpan="2">
                  <a:txBody>
                    <a:bodyPr/>
                    <a:lstStyle/>
                    <a:p>
                      <a:pPr algn="ctr"/>
                      <a:endParaRPr lang="es-VE" sz="1050" dirty="0"/>
                    </a:p>
                    <a:p>
                      <a:pPr algn="ctr"/>
                      <a:r>
                        <a:rPr lang="es-VE" sz="1050" dirty="0"/>
                        <a:t>2 ½ cdas de leche en polvo </a:t>
                      </a:r>
                    </a:p>
                    <a:p>
                      <a:pPr algn="ctr"/>
                      <a:r>
                        <a:rPr lang="es-VE" sz="1050" b="1" dirty="0"/>
                        <a:t> (ml/gramos):35</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VE" sz="1050" dirty="0"/>
                    </a:p>
                  </a:txBody>
                  <a:tcPr/>
                </a:tc>
                <a:tc>
                  <a:txBody>
                    <a:bodyPr/>
                    <a:lstStyle/>
                    <a:p>
                      <a:pPr algn="ctr"/>
                      <a:r>
                        <a:rPr lang="es-VE" sz="1050" dirty="0"/>
                        <a:t>1 trozo de batata-apio-yuca-ocumo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80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2 </a:t>
                      </a:r>
                      <a:r>
                        <a:rPr lang="es-VE" sz="1050" dirty="0" err="1"/>
                        <a:t>cdta</a:t>
                      </a:r>
                      <a:r>
                        <a:rPr lang="es-VE" sz="1050" dirty="0"/>
                        <a:t>/s  de mantequilla de maní, almendras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92327850"/>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1 papa mediana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Atún o sardina</a:t>
                      </a:r>
                    </a:p>
                    <a:p>
                      <a:pPr algn="ctr"/>
                      <a:r>
                        <a:rPr lang="es-VE" sz="1050" b="1" dirty="0"/>
                        <a:t> (ml/gramos): 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84091801"/>
                  </a:ext>
                </a:extLst>
              </a:tr>
              <a:tr h="480909">
                <a:tc rowSpan="4">
                  <a:txBody>
                    <a:bodyPr/>
                    <a:lstStyle/>
                    <a:p>
                      <a:pPr algn="ctr"/>
                      <a:r>
                        <a:rPr lang="es-VE" sz="1050" b="1" dirty="0"/>
                        <a:t>1 unidad de yogurt tipo griego </a:t>
                      </a:r>
                    </a:p>
                    <a:p>
                      <a:pPr algn="ctr"/>
                      <a:r>
                        <a:rPr lang="es-VE" sz="1000" b="1" dirty="0"/>
                        <a:t>(</a:t>
                      </a:r>
                      <a:r>
                        <a:rPr lang="es-VE" sz="1000" b="1" dirty="0" err="1"/>
                        <a:t>yolo</a:t>
                      </a:r>
                      <a:r>
                        <a:rPr lang="es-VE" sz="1000" b="1" dirty="0"/>
                        <a:t>-</a:t>
                      </a:r>
                      <a:r>
                        <a:rPr lang="es-VE" sz="1000" b="1" dirty="0" err="1"/>
                        <a:t>yogpro</a:t>
                      </a:r>
                      <a:r>
                        <a:rPr lang="es-VE" sz="1000" b="1" dirty="0"/>
                        <a:t>-boom)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tc>
                <a:tc>
                  <a:txBody>
                    <a:bodyPr/>
                    <a:lstStyle/>
                    <a:p>
                      <a:pPr algn="ctr"/>
                      <a:r>
                        <a:rPr lang="es-VE" sz="1050" dirty="0"/>
                        <a:t>1 trozo o 5 rueditas de casabe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s-VE" sz="105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pt-BR" sz="1050" dirty="0"/>
                        <a:t>1 </a:t>
                      </a:r>
                      <a:r>
                        <a:rPr lang="pt-BR" sz="1050" dirty="0" err="1"/>
                        <a:t>cda</a:t>
                      </a:r>
                      <a:r>
                        <a:rPr lang="pt-BR" sz="1050" dirty="0"/>
                        <a:t>/s de </a:t>
                      </a:r>
                      <a:r>
                        <a:rPr lang="pt-BR" sz="1050" dirty="0" err="1"/>
                        <a:t>semillas</a:t>
                      </a:r>
                      <a:r>
                        <a:rPr lang="pt-BR" sz="1050" dirty="0"/>
                        <a:t> de </a:t>
                      </a:r>
                      <a:r>
                        <a:rPr lang="pt-BR" sz="1050" dirty="0" err="1"/>
                        <a:t>ajonjolí</a:t>
                      </a:r>
                      <a:r>
                        <a:rPr lang="pt-BR" sz="1050" dirty="0"/>
                        <a:t> o </a:t>
                      </a:r>
                      <a:r>
                        <a:rPr lang="pt-BR" sz="1050" dirty="0" err="1"/>
                        <a:t>chía</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02823762"/>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¼ taza de avena o crema de arroz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1 </a:t>
                      </a:r>
                      <a:r>
                        <a:rPr lang="es-VE" sz="1050" dirty="0" err="1"/>
                        <a:t>scoop</a:t>
                      </a:r>
                      <a:r>
                        <a:rPr lang="es-VE" sz="1050" dirty="0"/>
                        <a:t> de proteína en </a:t>
                      </a:r>
                      <a:r>
                        <a:rPr lang="es-VE" sz="1050" b="1" dirty="0"/>
                        <a:t>(ml/gramos): 30-35</a:t>
                      </a:r>
                    </a:p>
                    <a:p>
                      <a:pPr algn="ctr"/>
                      <a:r>
                        <a:rPr lang="es-VE" sz="1050" b="1" dirty="0">
                          <a:solidFill>
                            <a:srgbClr val="FF0000"/>
                          </a:solidFill>
                        </a:rPr>
                        <a:t>NO MULTIPLICAR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Aceitunas</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5941010"/>
                  </a:ext>
                </a:extLst>
              </a:tr>
              <a:tr h="480909">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VE" sz="1050" dirty="0"/>
                    </a:p>
                  </a:txBody>
                  <a:tcPr/>
                </a:tc>
                <a:tc>
                  <a:txBody>
                    <a:bodyPr/>
                    <a:lstStyle/>
                    <a:p>
                      <a:pPr algn="ctr"/>
                      <a:r>
                        <a:rPr lang="es-VE" sz="1050" dirty="0"/>
                        <a:t>½ taza de cereal (tipo </a:t>
                      </a:r>
                      <a:r>
                        <a:rPr lang="es-VE" sz="1050" dirty="0" err="1"/>
                        <a:t>corn</a:t>
                      </a:r>
                      <a:r>
                        <a:rPr lang="es-VE" sz="1050" dirty="0"/>
                        <a:t> </a:t>
                      </a:r>
                      <a:r>
                        <a:rPr lang="es-VE" sz="1050" dirty="0" err="1"/>
                        <a:t>flakes</a:t>
                      </a:r>
                      <a:r>
                        <a:rPr lang="es-VE" sz="1050" dirty="0"/>
                        <a:t>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Cucharadita/s de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Mantequilla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5</a:t>
                      </a:r>
                      <a:r>
                        <a:rPr lang="es-VE" sz="1050" dirty="0"/>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41753245"/>
                  </a:ext>
                </a:extLst>
              </a:tr>
              <a:tr h="480909">
                <a:tc vMerge="1">
                  <a:txBody>
                    <a:bodyPr/>
                    <a:lstStyle/>
                    <a:p>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0" dirty="0"/>
                        <a:t>1 unidad de cachapa </a:t>
                      </a:r>
                      <a:r>
                        <a:rPr lang="es-VE" sz="1050" b="0" dirty="0" err="1"/>
                        <a:t>peq</a:t>
                      </a:r>
                      <a:r>
                        <a:rPr lang="es-VE" sz="1050" b="0" dirty="0"/>
                        <a:t>.</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endParaRPr lang="es-VE" sz="105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b="1" dirty="0"/>
                        <a:t>CUALQUIER OTRA OPCIÓN DEBES CONSULTAR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029205773"/>
                  </a:ext>
                </a:extLst>
              </a:tr>
            </a:tbl>
          </a:graphicData>
        </a:graphic>
      </p:graphicFrame>
      <p:sp>
        <p:nvSpPr>
          <p:cNvPr id="27" name="CuadroTexto 26">
            <a:extLst>
              <a:ext uri="{FF2B5EF4-FFF2-40B4-BE49-F238E27FC236}">
                <a16:creationId xmlns:a16="http://schemas.microsoft.com/office/drawing/2014/main" id="{18FEB007-7A30-4D5C-76DC-961FDBE1DDCD}"/>
              </a:ext>
            </a:extLst>
          </p:cNvPr>
          <p:cNvSpPr txBox="1"/>
          <p:nvPr/>
        </p:nvSpPr>
        <p:spPr>
          <a:xfrm>
            <a:off x="413851" y="1715372"/>
            <a:ext cx="5999748" cy="430887"/>
          </a:xfrm>
          <a:prstGeom prst="rect">
            <a:avLst/>
          </a:prstGeom>
          <a:noFill/>
        </p:spPr>
        <p:txBody>
          <a:bodyPr wrap="square" rtlCol="0">
            <a:spAutoFit/>
          </a:bodyPr>
          <a:lstStyle/>
          <a:p>
            <a:pPr algn="ctr"/>
            <a:r>
              <a:rPr lang="es-VE" sz="1100" b="1" dirty="0">
                <a:solidFill>
                  <a:srgbClr val="05A8FF"/>
                </a:solidFill>
                <a:latin typeface="Arial Black" panose="020B0604020202020204" pitchFamily="34" charset="0"/>
                <a:cs typeface="Arial Black" panose="020B0604020202020204" pitchFamily="34" charset="0"/>
              </a:rPr>
              <a:t>DEBES ESCOGER UNA (1) OPCIÓN POR COLUMNA Y MULTIPLAR POR LA CANTIDAD ASIGNADA DE RACIONES DE CADA GRUPO</a:t>
            </a:r>
          </a:p>
        </p:txBody>
      </p:sp>
      <p:sp>
        <p:nvSpPr>
          <p:cNvPr id="28" name="Freeform 82">
            <a:extLst>
              <a:ext uri="{FF2B5EF4-FFF2-40B4-BE49-F238E27FC236}">
                <a16:creationId xmlns:a16="http://schemas.microsoft.com/office/drawing/2014/main" id="{70086C7A-2632-8E7B-741B-0D4BC3B8710E}"/>
              </a:ext>
            </a:extLst>
          </p:cNvPr>
          <p:cNvSpPr/>
          <p:nvPr/>
        </p:nvSpPr>
        <p:spPr>
          <a:xfrm rot="16200000">
            <a:off x="159538" y="1786170"/>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sp>
        <p:nvSpPr>
          <p:cNvPr id="29" name="Freeform 82">
            <a:extLst>
              <a:ext uri="{FF2B5EF4-FFF2-40B4-BE49-F238E27FC236}">
                <a16:creationId xmlns:a16="http://schemas.microsoft.com/office/drawing/2014/main" id="{4FFA4C23-A34D-D585-20C2-79EDF0BF2F6D}"/>
              </a:ext>
            </a:extLst>
          </p:cNvPr>
          <p:cNvSpPr/>
          <p:nvPr/>
        </p:nvSpPr>
        <p:spPr>
          <a:xfrm rot="16200000">
            <a:off x="6239513" y="1774819"/>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pic>
        <p:nvPicPr>
          <p:cNvPr id="32" name="Imagen 31">
            <a:extLst>
              <a:ext uri="{FF2B5EF4-FFF2-40B4-BE49-F238E27FC236}">
                <a16:creationId xmlns:a16="http://schemas.microsoft.com/office/drawing/2014/main" id="{CF324056-7D54-4DEB-B841-ED1E63EA0277}"/>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22143" b="16429"/>
          <a:stretch/>
        </p:blipFill>
        <p:spPr bwMode="auto">
          <a:xfrm>
            <a:off x="60243" y="6753032"/>
            <a:ext cx="776676" cy="476675"/>
          </a:xfrm>
          <a:prstGeom prst="rect">
            <a:avLst/>
          </a:prstGeom>
          <a:noFill/>
          <a:ln>
            <a:noFill/>
          </a:ln>
          <a:extLst>
            <a:ext uri="{53640926-AAD7-44D8-BBD7-CCE9431645EC}">
              <a14:shadowObscured xmlns:a14="http://schemas.microsoft.com/office/drawing/2010/main"/>
            </a:ext>
          </a:extLst>
        </p:spPr>
      </p:pic>
      <p:pic>
        <p:nvPicPr>
          <p:cNvPr id="33" name="Imagen 32">
            <a:extLst>
              <a:ext uri="{FF2B5EF4-FFF2-40B4-BE49-F238E27FC236}">
                <a16:creationId xmlns:a16="http://schemas.microsoft.com/office/drawing/2014/main" id="{61DB9CA8-19BF-9B1F-4D1E-4D4FC9A45A02}"/>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08092" y="7229707"/>
            <a:ext cx="609638" cy="580421"/>
          </a:xfrm>
          <a:prstGeom prst="rect">
            <a:avLst/>
          </a:prstGeom>
          <a:noFill/>
        </p:spPr>
      </p:pic>
      <p:sp>
        <p:nvSpPr>
          <p:cNvPr id="4" name="CuadroTexto 3">
            <a:extLst>
              <a:ext uri="{FF2B5EF4-FFF2-40B4-BE49-F238E27FC236}">
                <a16:creationId xmlns:a16="http://schemas.microsoft.com/office/drawing/2014/main" id="{50CE3821-A34F-1923-2334-1FBCD83391CA}"/>
              </a:ext>
            </a:extLst>
          </p:cNvPr>
          <p:cNvSpPr txBox="1"/>
          <p:nvPr/>
        </p:nvSpPr>
        <p:spPr>
          <a:xfrm>
            <a:off x="-100431" y="8069645"/>
            <a:ext cx="6858419" cy="600164"/>
          </a:xfrm>
          <a:prstGeom prst="rect">
            <a:avLst/>
          </a:prstGeom>
          <a:noFill/>
        </p:spPr>
        <p:txBody>
          <a:bodyPr wrap="square" rtlCol="0">
            <a:spAutoFit/>
          </a:bodyPr>
          <a:lstStyle/>
          <a:p>
            <a:pPr algn="ctr"/>
            <a:r>
              <a:rPr lang="es-VE" sz="1100" b="1" dirty="0">
                <a:solidFill>
                  <a:srgbClr val="05A8FF"/>
                </a:solidFill>
                <a:latin typeface="Arial Black" panose="020B0604020202020204" pitchFamily="34" charset="0"/>
                <a:cs typeface="Arial Black" panose="020B0604020202020204" pitchFamily="34" charset="0"/>
              </a:rPr>
              <a:t>EJEMPLO: </a:t>
            </a:r>
            <a:r>
              <a:rPr lang="es-VE" sz="1100" b="1" dirty="0">
                <a:latin typeface="Arial Black" panose="020B0604020202020204" pitchFamily="34" charset="0"/>
                <a:cs typeface="Arial Black" panose="020B0604020202020204" pitchFamily="34" charset="0"/>
              </a:rPr>
              <a:t>2 </a:t>
            </a:r>
            <a:r>
              <a:rPr lang="es-VE" sz="1100" b="1" dirty="0" err="1">
                <a:latin typeface="Arial Black" panose="020B0604020202020204" pitchFamily="34" charset="0"/>
                <a:cs typeface="Arial Black" panose="020B0604020202020204" pitchFamily="34" charset="0"/>
              </a:rPr>
              <a:t>reb</a:t>
            </a:r>
            <a:r>
              <a:rPr lang="es-VE" sz="1100" b="1" dirty="0">
                <a:latin typeface="Arial Black" panose="020B0604020202020204" pitchFamily="34" charset="0"/>
                <a:cs typeface="Arial Black" panose="020B0604020202020204" pitchFamily="34" charset="0"/>
              </a:rPr>
              <a:t> de pan blanco + 60 g de jamón + 1 cambur</a:t>
            </a:r>
          </a:p>
          <a:p>
            <a:pPr algn="ctr"/>
            <a:endParaRPr lang="es-VE" sz="1100" b="1" dirty="0">
              <a:latin typeface="Arial Black" panose="020B0604020202020204" pitchFamily="34" charset="0"/>
              <a:cs typeface="Arial Black" panose="020B0604020202020204" pitchFamily="34" charset="0"/>
            </a:endParaRPr>
          </a:p>
          <a:p>
            <a:pPr algn="ctr"/>
            <a:r>
              <a:rPr lang="es-VE" sz="1100" b="1" dirty="0">
                <a:latin typeface="Arial Black" panose="020B0604020202020204" pitchFamily="34" charset="0"/>
                <a:cs typeface="Arial Black" panose="020B0604020202020204" pitchFamily="34" charset="0"/>
              </a:rPr>
              <a:t> </a:t>
            </a:r>
            <a:r>
              <a:rPr lang="es-VE" sz="900" b="1" dirty="0">
                <a:highlight>
                  <a:srgbClr val="FFFF00"/>
                </a:highlight>
                <a:latin typeface="Arial Black" panose="020B0604020202020204" pitchFamily="34" charset="0"/>
                <a:cs typeface="Arial Black" panose="020B0604020202020204" pitchFamily="34" charset="0"/>
              </a:rPr>
              <a:t>SI NO ENTRENAS OMITE LA FRUTA Y LOS ALMIDONES Y PASAS LAS 2 PROTEINAS PARA OTRA COMIDA</a:t>
            </a:r>
            <a:endParaRPr lang="es-VE" sz="1100" b="1" dirty="0">
              <a:highlight>
                <a:srgbClr val="FFFF00"/>
              </a:highlight>
              <a:latin typeface="Arial Black" panose="020B0604020202020204" pitchFamily="34" charset="0"/>
              <a:cs typeface="Arial Black" panose="020B0604020202020204" pitchFamily="34" charset="0"/>
            </a:endParaRPr>
          </a:p>
        </p:txBody>
      </p:sp>
    </p:spTree>
    <p:extLst>
      <p:ext uri="{BB962C8B-B14F-4D97-AF65-F5344CB8AC3E}">
        <p14:creationId xmlns:p14="http://schemas.microsoft.com/office/powerpoint/2010/main" val="3788897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sp>
        <p:nvSpPr>
          <p:cNvPr id="2" name="CuadroTexto 1">
            <a:extLst>
              <a:ext uri="{FF2B5EF4-FFF2-40B4-BE49-F238E27FC236}">
                <a16:creationId xmlns:a16="http://schemas.microsoft.com/office/drawing/2014/main" id="{32560050-6C72-8030-B15F-5DD5B1E3A35F}"/>
              </a:ext>
            </a:extLst>
          </p:cNvPr>
          <p:cNvSpPr txBox="1"/>
          <p:nvPr/>
        </p:nvSpPr>
        <p:spPr>
          <a:xfrm>
            <a:off x="379120" y="-16057"/>
            <a:ext cx="5999748" cy="523220"/>
          </a:xfrm>
          <a:prstGeom prst="rect">
            <a:avLst/>
          </a:prstGeom>
          <a:noFill/>
        </p:spPr>
        <p:txBody>
          <a:bodyPr wrap="square" rtlCol="0">
            <a:spAutoFit/>
          </a:bodyPr>
          <a:lstStyle/>
          <a:p>
            <a:pPr algn="ctr"/>
            <a:r>
              <a:rPr lang="es-VE" sz="28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DESAYUNO - Hora: 6:00-8:00</a:t>
            </a:r>
          </a:p>
        </p:txBody>
      </p:sp>
      <p:graphicFrame>
        <p:nvGraphicFramePr>
          <p:cNvPr id="11" name="Tabla 10">
            <a:extLst>
              <a:ext uri="{FF2B5EF4-FFF2-40B4-BE49-F238E27FC236}">
                <a16:creationId xmlns:a16="http://schemas.microsoft.com/office/drawing/2014/main" id="{F656B33C-E19D-50A7-FA36-2CB8202B409D}"/>
              </a:ext>
            </a:extLst>
          </p:cNvPr>
          <p:cNvGraphicFramePr>
            <a:graphicFrameLocks noGrp="1"/>
          </p:cNvGraphicFramePr>
          <p:nvPr>
            <p:extLst>
              <p:ext uri="{D42A27DB-BD31-4B8C-83A1-F6EECF244321}">
                <p14:modId xmlns:p14="http://schemas.microsoft.com/office/powerpoint/2010/main" val="1339761376"/>
              </p:ext>
            </p:extLst>
          </p:nvPr>
        </p:nvGraphicFramePr>
        <p:xfrm>
          <a:off x="264964" y="775682"/>
          <a:ext cx="6299736" cy="819989"/>
        </p:xfrm>
        <a:graphic>
          <a:graphicData uri="http://schemas.openxmlformats.org/drawingml/2006/table">
            <a:tbl>
              <a:tblPr firstRow="1" bandRow="1">
                <a:tableStyleId>{5C22544A-7EE6-4342-B048-85BDC9FD1C3A}</a:tableStyleId>
              </a:tblPr>
              <a:tblGrid>
                <a:gridCol w="1049956">
                  <a:extLst>
                    <a:ext uri="{9D8B030D-6E8A-4147-A177-3AD203B41FA5}">
                      <a16:colId xmlns:a16="http://schemas.microsoft.com/office/drawing/2014/main" val="959694577"/>
                    </a:ext>
                  </a:extLst>
                </a:gridCol>
                <a:gridCol w="1049956">
                  <a:extLst>
                    <a:ext uri="{9D8B030D-6E8A-4147-A177-3AD203B41FA5}">
                      <a16:colId xmlns:a16="http://schemas.microsoft.com/office/drawing/2014/main" val="2926544623"/>
                    </a:ext>
                  </a:extLst>
                </a:gridCol>
                <a:gridCol w="1049956">
                  <a:extLst>
                    <a:ext uri="{9D8B030D-6E8A-4147-A177-3AD203B41FA5}">
                      <a16:colId xmlns:a16="http://schemas.microsoft.com/office/drawing/2014/main" val="1739084961"/>
                    </a:ext>
                  </a:extLst>
                </a:gridCol>
                <a:gridCol w="1049956">
                  <a:extLst>
                    <a:ext uri="{9D8B030D-6E8A-4147-A177-3AD203B41FA5}">
                      <a16:colId xmlns:a16="http://schemas.microsoft.com/office/drawing/2014/main" val="1348210058"/>
                    </a:ext>
                  </a:extLst>
                </a:gridCol>
                <a:gridCol w="1049956">
                  <a:extLst>
                    <a:ext uri="{9D8B030D-6E8A-4147-A177-3AD203B41FA5}">
                      <a16:colId xmlns:a16="http://schemas.microsoft.com/office/drawing/2014/main" val="3781382410"/>
                    </a:ext>
                  </a:extLst>
                </a:gridCol>
                <a:gridCol w="1049956">
                  <a:extLst>
                    <a:ext uri="{9D8B030D-6E8A-4147-A177-3AD203B41FA5}">
                      <a16:colId xmlns:a16="http://schemas.microsoft.com/office/drawing/2014/main" val="1623827020"/>
                    </a:ext>
                  </a:extLst>
                </a:gridCol>
              </a:tblGrid>
              <a:tr h="323165">
                <a:tc>
                  <a:txBody>
                    <a:bodyPr/>
                    <a:lstStyle/>
                    <a:p>
                      <a:pPr algn="ctr"/>
                      <a:r>
                        <a:rPr lang="es-VE" dirty="0"/>
                        <a:t>LÁCTEOS</a:t>
                      </a:r>
                    </a:p>
                  </a:txBody>
                  <a:tcPr/>
                </a:tc>
                <a:tc>
                  <a:txBody>
                    <a:bodyPr/>
                    <a:lstStyle/>
                    <a:p>
                      <a:pPr algn="ctr"/>
                      <a:r>
                        <a:rPr lang="es-VE" dirty="0"/>
                        <a:t>VEGETALES</a:t>
                      </a:r>
                    </a:p>
                  </a:txBody>
                  <a:tcPr/>
                </a:tc>
                <a:tc>
                  <a:txBody>
                    <a:bodyPr/>
                    <a:lstStyle/>
                    <a:p>
                      <a:pPr algn="ctr"/>
                      <a:r>
                        <a:rPr lang="es-VE" dirty="0"/>
                        <a:t>FRUTAS</a:t>
                      </a:r>
                    </a:p>
                  </a:txBody>
                  <a:tcPr/>
                </a:tc>
                <a:tc>
                  <a:txBody>
                    <a:bodyPr/>
                    <a:lstStyle/>
                    <a:p>
                      <a:pPr algn="ctr"/>
                      <a:r>
                        <a:rPr lang="es-VE" dirty="0"/>
                        <a:t>ALMIDONES</a:t>
                      </a:r>
                    </a:p>
                  </a:txBody>
                  <a:tcPr/>
                </a:tc>
                <a:tc>
                  <a:txBody>
                    <a:bodyPr/>
                    <a:lstStyle/>
                    <a:p>
                      <a:pPr algn="ctr"/>
                      <a:r>
                        <a:rPr lang="es-VE" dirty="0"/>
                        <a:t>PROTEÍNAS</a:t>
                      </a:r>
                    </a:p>
                  </a:txBody>
                  <a:tcPr/>
                </a:tc>
                <a:tc>
                  <a:txBody>
                    <a:bodyPr/>
                    <a:lstStyle/>
                    <a:p>
                      <a:pPr algn="ctr"/>
                      <a:r>
                        <a:rPr lang="es-VE" dirty="0"/>
                        <a:t>GRASAS</a:t>
                      </a:r>
                    </a:p>
                  </a:txBody>
                  <a:tcPr/>
                </a:tc>
                <a:extLst>
                  <a:ext uri="{0D108BD9-81ED-4DB2-BD59-A6C34878D82A}">
                    <a16:rowId xmlns:a16="http://schemas.microsoft.com/office/drawing/2014/main" val="4118809121"/>
                  </a:ext>
                </a:extLst>
              </a:tr>
              <a:tr h="323165">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{{DES_LACTEOS}}</a:t>
                      </a:r>
                    </a:p>
                  </a:txBody>
                  <a:tcPr/>
                </a:tc>
                <a:tc>
                  <a:txBody>
                    <a:bodyPr/>
                    <a:lstStyle/>
                    <a:p>
                      <a:pPr algn="ctr"/>
                      <a:endParaRPr lang="es-VE"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{{DES_FRUTAS}}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{{DES_ALMIDONES}}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{{DES_PROTEINAS}}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{{DES_GRASAS}}</a:t>
                      </a:r>
                    </a:p>
                  </a:txBody>
                  <a:tcPr/>
                </a:tc>
                <a:extLst>
                  <a:ext uri="{0D108BD9-81ED-4DB2-BD59-A6C34878D82A}">
                    <a16:rowId xmlns:a16="http://schemas.microsoft.com/office/drawing/2014/main" val="1007372756"/>
                  </a:ext>
                </a:extLst>
              </a:tr>
            </a:tbl>
          </a:graphicData>
        </a:graphic>
      </p:graphicFrame>
      <p:grpSp>
        <p:nvGrpSpPr>
          <p:cNvPr id="12" name="Group 19">
            <a:extLst>
              <a:ext uri="{FF2B5EF4-FFF2-40B4-BE49-F238E27FC236}">
                <a16:creationId xmlns:a16="http://schemas.microsoft.com/office/drawing/2014/main" id="{917F574D-4E75-0573-5BF5-C86DED472866}"/>
              </a:ext>
            </a:extLst>
          </p:cNvPr>
          <p:cNvGrpSpPr/>
          <p:nvPr/>
        </p:nvGrpSpPr>
        <p:grpSpPr>
          <a:xfrm rot="5205064">
            <a:off x="1718740" y="548684"/>
            <a:ext cx="208280" cy="168275"/>
            <a:chOff x="257045" y="4764774"/>
            <a:chExt cx="6350000" cy="5126990"/>
          </a:xfrm>
        </p:grpSpPr>
        <p:sp>
          <p:nvSpPr>
            <p:cNvPr id="13" name="Freeform 20">
              <a:extLst>
                <a:ext uri="{FF2B5EF4-FFF2-40B4-BE49-F238E27FC236}">
                  <a16:creationId xmlns:a16="http://schemas.microsoft.com/office/drawing/2014/main" id="{D8C22B4C-621A-252F-54C3-4D367BBB5969}"/>
                </a:ext>
              </a:extLst>
            </p:cNvPr>
            <p:cNvSpPr/>
            <p:nvPr/>
          </p:nvSpPr>
          <p:spPr>
            <a:xfrm>
              <a:off x="257045" y="4764774"/>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7ED957"/>
            </a:solidFill>
          </p:spPr>
          <p:txBody>
            <a:bodyPr/>
            <a:lstStyle/>
            <a:p>
              <a:endParaRPr lang="es-VE"/>
            </a:p>
          </p:txBody>
        </p:sp>
      </p:grpSp>
      <p:grpSp>
        <p:nvGrpSpPr>
          <p:cNvPr id="14" name="Group 21">
            <a:extLst>
              <a:ext uri="{FF2B5EF4-FFF2-40B4-BE49-F238E27FC236}">
                <a16:creationId xmlns:a16="http://schemas.microsoft.com/office/drawing/2014/main" id="{6352C8DD-7421-4B1E-3329-A7AEF64A43E6}"/>
              </a:ext>
            </a:extLst>
          </p:cNvPr>
          <p:cNvGrpSpPr/>
          <p:nvPr/>
        </p:nvGrpSpPr>
        <p:grpSpPr>
          <a:xfrm rot="5205064">
            <a:off x="2792750" y="542215"/>
            <a:ext cx="208280" cy="168275"/>
            <a:chOff x="296771" y="5304943"/>
            <a:chExt cx="6350000" cy="5126990"/>
          </a:xfrm>
        </p:grpSpPr>
        <p:sp>
          <p:nvSpPr>
            <p:cNvPr id="15" name="Freeform 22">
              <a:extLst>
                <a:ext uri="{FF2B5EF4-FFF2-40B4-BE49-F238E27FC236}">
                  <a16:creationId xmlns:a16="http://schemas.microsoft.com/office/drawing/2014/main" id="{51A984CA-41DF-572B-6907-224E31E9F0FB}"/>
                </a:ext>
              </a:extLst>
            </p:cNvPr>
            <p:cNvSpPr/>
            <p:nvPr/>
          </p:nvSpPr>
          <p:spPr>
            <a:xfrm>
              <a:off x="296771" y="530494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914D"/>
            </a:solidFill>
          </p:spPr>
          <p:txBody>
            <a:bodyPr/>
            <a:lstStyle/>
            <a:p>
              <a:endParaRPr lang="es-VE"/>
            </a:p>
          </p:txBody>
        </p:sp>
      </p:grpSp>
      <p:grpSp>
        <p:nvGrpSpPr>
          <p:cNvPr id="16" name="Group 27">
            <a:extLst>
              <a:ext uri="{FF2B5EF4-FFF2-40B4-BE49-F238E27FC236}">
                <a16:creationId xmlns:a16="http://schemas.microsoft.com/office/drawing/2014/main" id="{1EEC53C4-6182-27D8-18DF-1E5D578505DE}"/>
              </a:ext>
            </a:extLst>
          </p:cNvPr>
          <p:cNvGrpSpPr/>
          <p:nvPr/>
        </p:nvGrpSpPr>
        <p:grpSpPr>
          <a:xfrm rot="5205064">
            <a:off x="5885082" y="554382"/>
            <a:ext cx="208280" cy="168275"/>
            <a:chOff x="296771" y="6994768"/>
            <a:chExt cx="6350000" cy="5126990"/>
          </a:xfrm>
        </p:grpSpPr>
        <p:sp>
          <p:nvSpPr>
            <p:cNvPr id="17" name="Freeform 28">
              <a:extLst>
                <a:ext uri="{FF2B5EF4-FFF2-40B4-BE49-F238E27FC236}">
                  <a16:creationId xmlns:a16="http://schemas.microsoft.com/office/drawing/2014/main" id="{AE58F8BA-41B8-92C2-D7C8-BDE4689D3A4D}"/>
                </a:ext>
              </a:extLst>
            </p:cNvPr>
            <p:cNvSpPr/>
            <p:nvPr/>
          </p:nvSpPr>
          <p:spPr>
            <a:xfrm>
              <a:off x="296771" y="6994768"/>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DE59"/>
            </a:solidFill>
          </p:spPr>
          <p:txBody>
            <a:bodyPr/>
            <a:lstStyle/>
            <a:p>
              <a:endParaRPr lang="es-VE"/>
            </a:p>
          </p:txBody>
        </p:sp>
      </p:grpSp>
      <p:grpSp>
        <p:nvGrpSpPr>
          <p:cNvPr id="18" name="Group 17">
            <a:extLst>
              <a:ext uri="{FF2B5EF4-FFF2-40B4-BE49-F238E27FC236}">
                <a16:creationId xmlns:a16="http://schemas.microsoft.com/office/drawing/2014/main" id="{F738774E-0460-FC46-8E96-50F3145B5223}"/>
              </a:ext>
            </a:extLst>
          </p:cNvPr>
          <p:cNvGrpSpPr/>
          <p:nvPr/>
        </p:nvGrpSpPr>
        <p:grpSpPr>
          <a:xfrm rot="5205064">
            <a:off x="640442" y="542214"/>
            <a:ext cx="208280" cy="168275"/>
            <a:chOff x="0" y="0"/>
            <a:chExt cx="6350000" cy="5126990"/>
          </a:xfrm>
          <a:solidFill>
            <a:schemeClr val="tx1"/>
          </a:solidFill>
        </p:grpSpPr>
        <p:sp>
          <p:nvSpPr>
            <p:cNvPr id="19" name="Freeform 18">
              <a:extLst>
                <a:ext uri="{FF2B5EF4-FFF2-40B4-BE49-F238E27FC236}">
                  <a16:creationId xmlns:a16="http://schemas.microsoft.com/office/drawing/2014/main" id="{B7D19829-2DED-7F73-AE72-B9274F54C608}"/>
                </a:ext>
              </a:extLst>
            </p:cNvPr>
            <p:cNvSpPr/>
            <p:nvPr/>
          </p:nvSpPr>
          <p:spPr>
            <a:xfrm>
              <a:off x="0" y="0"/>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grpFill/>
          </p:spPr>
          <p:txBody>
            <a:bodyPr/>
            <a:lstStyle/>
            <a:p>
              <a:endParaRPr lang="es-VE"/>
            </a:p>
          </p:txBody>
        </p:sp>
      </p:grpSp>
      <p:grpSp>
        <p:nvGrpSpPr>
          <p:cNvPr id="20" name="Group 23">
            <a:extLst>
              <a:ext uri="{FF2B5EF4-FFF2-40B4-BE49-F238E27FC236}">
                <a16:creationId xmlns:a16="http://schemas.microsoft.com/office/drawing/2014/main" id="{7C2FF4C1-17D4-E50A-6AA0-EBCCA1D9F187}"/>
              </a:ext>
            </a:extLst>
          </p:cNvPr>
          <p:cNvGrpSpPr/>
          <p:nvPr/>
        </p:nvGrpSpPr>
        <p:grpSpPr>
          <a:xfrm rot="5205064">
            <a:off x="3776856" y="542215"/>
            <a:ext cx="208280" cy="168275"/>
            <a:chOff x="39726" y="1634099"/>
            <a:chExt cx="6350000" cy="5126990"/>
          </a:xfrm>
        </p:grpSpPr>
        <p:sp>
          <p:nvSpPr>
            <p:cNvPr id="21" name="Freeform 24">
              <a:extLst>
                <a:ext uri="{FF2B5EF4-FFF2-40B4-BE49-F238E27FC236}">
                  <a16:creationId xmlns:a16="http://schemas.microsoft.com/office/drawing/2014/main" id="{FA0C4961-06E5-B73D-B605-9956B400047A}"/>
                </a:ext>
              </a:extLst>
            </p:cNvPr>
            <p:cNvSpPr/>
            <p:nvPr/>
          </p:nvSpPr>
          <p:spPr>
            <a:xfrm>
              <a:off x="39726" y="1634099"/>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5CE1E6"/>
            </a:solidFill>
          </p:spPr>
          <p:txBody>
            <a:bodyPr/>
            <a:lstStyle/>
            <a:p>
              <a:endParaRPr lang="es-VE"/>
            </a:p>
          </p:txBody>
        </p:sp>
      </p:grpSp>
      <p:grpSp>
        <p:nvGrpSpPr>
          <p:cNvPr id="22" name="Group 25">
            <a:extLst>
              <a:ext uri="{FF2B5EF4-FFF2-40B4-BE49-F238E27FC236}">
                <a16:creationId xmlns:a16="http://schemas.microsoft.com/office/drawing/2014/main" id="{99EE7A54-D936-0D68-E05F-062E3B622E78}"/>
              </a:ext>
            </a:extLst>
          </p:cNvPr>
          <p:cNvGrpSpPr/>
          <p:nvPr/>
        </p:nvGrpSpPr>
        <p:grpSpPr>
          <a:xfrm rot="5205064">
            <a:off x="4830969" y="562510"/>
            <a:ext cx="208280" cy="168275"/>
            <a:chOff x="39726" y="2199413"/>
            <a:chExt cx="6350000" cy="5126990"/>
          </a:xfrm>
        </p:grpSpPr>
        <p:sp>
          <p:nvSpPr>
            <p:cNvPr id="23" name="Freeform 26">
              <a:extLst>
                <a:ext uri="{FF2B5EF4-FFF2-40B4-BE49-F238E27FC236}">
                  <a16:creationId xmlns:a16="http://schemas.microsoft.com/office/drawing/2014/main" id="{1A474802-06AF-B97D-8215-7B8177D0EACA}"/>
                </a:ext>
              </a:extLst>
            </p:cNvPr>
            <p:cNvSpPr/>
            <p:nvPr/>
          </p:nvSpPr>
          <p:spPr>
            <a:xfrm>
              <a:off x="39726" y="219941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5757"/>
            </a:solidFill>
          </p:spPr>
          <p:txBody>
            <a:bodyPr/>
            <a:lstStyle/>
            <a:p>
              <a:endParaRPr lang="es-VE"/>
            </a:p>
          </p:txBody>
        </p:sp>
      </p:grpSp>
      <p:graphicFrame>
        <p:nvGraphicFramePr>
          <p:cNvPr id="26" name="Tabla 25">
            <a:extLst>
              <a:ext uri="{FF2B5EF4-FFF2-40B4-BE49-F238E27FC236}">
                <a16:creationId xmlns:a16="http://schemas.microsoft.com/office/drawing/2014/main" id="{9717528F-7743-AC89-3AB2-8B757A680062}"/>
              </a:ext>
            </a:extLst>
          </p:cNvPr>
          <p:cNvGraphicFramePr>
            <a:graphicFrameLocks noGrp="1"/>
          </p:cNvGraphicFramePr>
          <p:nvPr>
            <p:extLst>
              <p:ext uri="{D42A27DB-BD31-4B8C-83A1-F6EECF244321}">
                <p14:modId xmlns:p14="http://schemas.microsoft.com/office/powerpoint/2010/main" val="4022313626"/>
              </p:ext>
            </p:extLst>
          </p:nvPr>
        </p:nvGraphicFramePr>
        <p:xfrm>
          <a:off x="0" y="2204871"/>
          <a:ext cx="6757988" cy="5918541"/>
        </p:xfrm>
        <a:graphic>
          <a:graphicData uri="http://schemas.openxmlformats.org/drawingml/2006/table">
            <a:tbl>
              <a:tblPr firstRow="1" bandRow="1">
                <a:tableStyleId>{5C22544A-7EE6-4342-B048-85BDC9FD1C3A}</a:tableStyleId>
              </a:tblPr>
              <a:tblGrid>
                <a:gridCol w="1060704">
                  <a:extLst>
                    <a:ext uri="{9D8B030D-6E8A-4147-A177-3AD203B41FA5}">
                      <a16:colId xmlns:a16="http://schemas.microsoft.com/office/drawing/2014/main" val="57957149"/>
                    </a:ext>
                  </a:extLst>
                </a:gridCol>
                <a:gridCol w="950976">
                  <a:extLst>
                    <a:ext uri="{9D8B030D-6E8A-4147-A177-3AD203B41FA5}">
                      <a16:colId xmlns:a16="http://schemas.microsoft.com/office/drawing/2014/main" val="757536891"/>
                    </a:ext>
                  </a:extLst>
                </a:gridCol>
                <a:gridCol w="1985554">
                  <a:extLst>
                    <a:ext uri="{9D8B030D-6E8A-4147-A177-3AD203B41FA5}">
                      <a16:colId xmlns:a16="http://schemas.microsoft.com/office/drawing/2014/main" val="4004187718"/>
                    </a:ext>
                  </a:extLst>
                </a:gridCol>
                <a:gridCol w="1476103">
                  <a:extLst>
                    <a:ext uri="{9D8B030D-6E8A-4147-A177-3AD203B41FA5}">
                      <a16:colId xmlns:a16="http://schemas.microsoft.com/office/drawing/2014/main" val="1143937413"/>
                    </a:ext>
                  </a:extLst>
                </a:gridCol>
                <a:gridCol w="1284651">
                  <a:extLst>
                    <a:ext uri="{9D8B030D-6E8A-4147-A177-3AD203B41FA5}">
                      <a16:colId xmlns:a16="http://schemas.microsoft.com/office/drawing/2014/main" val="953006185"/>
                    </a:ext>
                  </a:extLst>
                </a:gridCol>
              </a:tblGrid>
              <a:tr h="290686">
                <a:tc>
                  <a:txBody>
                    <a:bodyPr/>
                    <a:lstStyle/>
                    <a:p>
                      <a:pPr algn="ctr"/>
                      <a:r>
                        <a:rPr lang="es-VE" i="1" dirty="0">
                          <a:solidFill>
                            <a:schemeClr val="tx1"/>
                          </a:solidFill>
                        </a:rPr>
                        <a:t>LÁCTEOS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i="1" dirty="0">
                          <a:solidFill>
                            <a:schemeClr val="tx1"/>
                          </a:solidFill>
                        </a:rPr>
                        <a:t>FRUTAS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a:r>
                        <a:rPr lang="es-VE" i="1" dirty="0">
                          <a:solidFill>
                            <a:schemeClr val="tx1"/>
                          </a:solidFill>
                        </a:rPr>
                        <a:t>ALMIDONES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FF"/>
                    </a:solidFill>
                  </a:tcPr>
                </a:tc>
                <a:tc>
                  <a:txBody>
                    <a:bodyPr/>
                    <a:lstStyle/>
                    <a:p>
                      <a:pPr algn="ctr"/>
                      <a:r>
                        <a:rPr lang="es-VE" i="1" dirty="0">
                          <a:solidFill>
                            <a:schemeClr val="tx1"/>
                          </a:solidFill>
                        </a:rPr>
                        <a:t>PROTEÍNAS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5B5B"/>
                    </a:solidFill>
                  </a:tcPr>
                </a:tc>
                <a:tc>
                  <a:txBody>
                    <a:bodyPr/>
                    <a:lstStyle/>
                    <a:p>
                      <a:pPr algn="ctr"/>
                      <a:r>
                        <a:rPr lang="es-VE" sz="1300" i="1" dirty="0">
                          <a:solidFill>
                            <a:schemeClr val="tx1"/>
                          </a:solidFill>
                        </a:rPr>
                        <a:t>GRASAS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402095060"/>
                  </a:ext>
                </a:extLst>
              </a:tr>
              <a:tr h="480909">
                <a:tc rowSpan="2">
                  <a:txBody>
                    <a:bodyPr/>
                    <a:lstStyle/>
                    <a:p>
                      <a:pPr algn="ctr"/>
                      <a:endParaRPr lang="es-VE" sz="1050" dirty="0"/>
                    </a:p>
                    <a:p>
                      <a:pPr algn="ctr"/>
                      <a:r>
                        <a:rPr lang="es-VE" sz="1050" dirty="0"/>
                        <a:t>1 taza de leche</a:t>
                      </a:r>
                    </a:p>
                    <a:p>
                      <a:pPr algn="ctr"/>
                      <a:r>
                        <a:rPr lang="es-VE" sz="1050" b="1" dirty="0"/>
                        <a:t> (ml/gramos):</a:t>
                      </a:r>
                    </a:p>
                    <a:p>
                      <a:pPr algn="ctr"/>
                      <a:r>
                        <a:rPr lang="es-VE" sz="1050" b="1" dirty="0"/>
                        <a:t>240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10">
                  <a:txBody>
                    <a:bodyPr/>
                    <a:lstStyle/>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pPr algn="ctr"/>
                      <a:r>
                        <a:rPr lang="es-VE" sz="1050" dirty="0"/>
                        <a:t>1 ración de frutas entera/</a:t>
                      </a:r>
                    </a:p>
                    <a:p>
                      <a:pPr algn="ctr"/>
                      <a:r>
                        <a:rPr lang="es-VE" sz="1050" dirty="0"/>
                        <a:t>jugo</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arepa pequeña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Pesar crudo 25-30 g por encima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1 </a:t>
                      </a:r>
                      <a:r>
                        <a:rPr lang="es-VE" sz="1050" dirty="0" err="1"/>
                        <a:t>reb</a:t>
                      </a:r>
                      <a:r>
                        <a:rPr lang="es-VE" sz="1050" dirty="0"/>
                        <a:t>/lonja de queso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BR" sz="1050" dirty="0"/>
                        <a:t>1 </a:t>
                      </a:r>
                      <a:r>
                        <a:rPr lang="pt-BR" sz="1050" dirty="0" err="1"/>
                        <a:t>lonja</a:t>
                      </a:r>
                      <a:r>
                        <a:rPr lang="pt-BR" sz="1050" dirty="0"/>
                        <a:t>/s de </a:t>
                      </a:r>
                      <a:r>
                        <a:rPr lang="pt-BR" sz="1050" dirty="0" err="1"/>
                        <a:t>aguacate</a:t>
                      </a:r>
                      <a:endParaRPr lang="pt-BR" sz="1050"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6863288"/>
                  </a:ext>
                </a:extLst>
              </a:tr>
              <a:tr h="564805">
                <a:tc vMerge="1">
                  <a:txBody>
                    <a:bodyPr/>
                    <a:lstStyle/>
                    <a:p>
                      <a:endParaRPr lang="es-VE" sz="1050" dirty="0"/>
                    </a:p>
                  </a:txBody>
                  <a:tcPr/>
                </a:tc>
                <a:tc vMerge="1">
                  <a:txBody>
                    <a:bodyPr/>
                    <a:lstStyle/>
                    <a:p>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0" dirty="0"/>
                        <a:t>1 </a:t>
                      </a:r>
                      <a:r>
                        <a:rPr lang="es-VE" sz="1050" b="0" dirty="0" err="1"/>
                        <a:t>reb</a:t>
                      </a:r>
                      <a:r>
                        <a:rPr lang="es-VE" sz="1050" b="0" dirty="0"/>
                        <a:t> de pan cuadrado integral/blanco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a:t>
                      </a:r>
                      <a:r>
                        <a:rPr lang="es-VE" sz="1050" dirty="0" err="1"/>
                        <a:t>reb</a:t>
                      </a:r>
                      <a:r>
                        <a:rPr lang="es-VE" sz="1050" dirty="0"/>
                        <a:t>/lonja de pechuga de pavo</a:t>
                      </a:r>
                    </a:p>
                    <a:p>
                      <a:pPr algn="ct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pt-BR" sz="1050" dirty="0"/>
                        <a:t>1 </a:t>
                      </a:r>
                      <a:r>
                        <a:rPr lang="pt-BR" sz="1050" dirty="0" err="1"/>
                        <a:t>lonja</a:t>
                      </a:r>
                      <a:r>
                        <a:rPr lang="pt-BR" sz="1050" dirty="0"/>
                        <a:t>/s </a:t>
                      </a:r>
                      <a:r>
                        <a:rPr lang="pt-BR" sz="1050" dirty="0" err="1"/>
                        <a:t>tocineta</a:t>
                      </a:r>
                      <a:r>
                        <a:rPr lang="es-VE" sz="1050" b="1" dirty="0"/>
                        <a:t>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43657497"/>
                  </a:ext>
                </a:extLst>
              </a:tr>
              <a:tr h="480909">
                <a:tc rowSpan="2">
                  <a:txBody>
                    <a:bodyPr/>
                    <a:lstStyle/>
                    <a:p>
                      <a:pPr algn="ctr"/>
                      <a:r>
                        <a:rPr lang="es-VE" sz="1050" dirty="0"/>
                        <a:t>¾ taza </a:t>
                      </a:r>
                      <a:r>
                        <a:rPr lang="es-VE" sz="1050" dirty="0" err="1"/>
                        <a:t>deyogurt</a:t>
                      </a:r>
                      <a:r>
                        <a:rPr lang="es-VE" sz="1050" dirty="0"/>
                        <a:t> firme </a:t>
                      </a:r>
                    </a:p>
                    <a:p>
                      <a:pPr algn="ctr"/>
                      <a:r>
                        <a:rPr lang="es-VE" sz="1050" b="1" dirty="0"/>
                        <a:t>(ml/gramos):</a:t>
                      </a:r>
                    </a:p>
                    <a:p>
                      <a:pPr algn="ctr"/>
                      <a:r>
                        <a:rPr lang="es-VE" sz="1050" b="1" dirty="0"/>
                        <a:t>150</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tc>
                <a:tc>
                  <a:txBody>
                    <a:bodyPr/>
                    <a:lstStyle/>
                    <a:p>
                      <a:pPr algn="ctr"/>
                      <a:r>
                        <a:rPr lang="es-VE" sz="1050" dirty="0"/>
                        <a:t>¼ plátano (horneado, </a:t>
                      </a:r>
                      <a:r>
                        <a:rPr lang="es-VE" sz="1050" dirty="0" err="1"/>
                        <a:t>sacochado</a:t>
                      </a:r>
                      <a:r>
                        <a:rPr lang="es-VE" sz="1050" dirty="0"/>
                        <a:t>/ </a:t>
                      </a:r>
                      <a:r>
                        <a:rPr lang="es-VE" sz="1050" dirty="0" err="1"/>
                        <a:t>airfryer</a:t>
                      </a:r>
                      <a:r>
                        <a:rPr lang="es-VE" sz="1050" dirty="0"/>
                        <a:t>)</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1 huevo </a:t>
                      </a:r>
                      <a:r>
                        <a:rPr lang="es-VE" sz="1050" b="1" dirty="0"/>
                        <a:t>entero</a:t>
                      </a:r>
                      <a:r>
                        <a:rPr lang="es-VE" sz="1050" dirty="0"/>
                        <a:t> </a:t>
                      </a:r>
                    </a:p>
                    <a:p>
                      <a:pPr algn="ctr"/>
                      <a:r>
                        <a:rPr lang="es-VE" sz="1050" dirty="0"/>
                        <a:t>(clara + amarilla)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s-VE" sz="1050" dirty="0"/>
                        <a:t>1 cucharadita/s</a:t>
                      </a:r>
                    </a:p>
                    <a:p>
                      <a:pPr algn="ctr"/>
                      <a:r>
                        <a:rPr lang="es-VE" sz="1050" dirty="0"/>
                        <a:t>de aceite (oliva, aguacate, coco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8036151"/>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1 fajita/tortilla de trigo/</a:t>
                      </a:r>
                      <a:r>
                        <a:rPr lang="es-VE" sz="1050" dirty="0" err="1"/>
                        <a:t>maiz</a:t>
                      </a:r>
                      <a:r>
                        <a:rPr lang="es-VE" sz="1050" dirty="0"/>
                        <a:t>/yuca o similar (tipo bimbo o </a:t>
                      </a:r>
                      <a:r>
                        <a:rPr lang="es-VE" sz="1050" dirty="0" err="1"/>
                        <a:t>crustissimo</a:t>
                      </a:r>
                      <a:r>
                        <a:rPr lang="es-VE" sz="105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2">
                  <a:txBody>
                    <a:bodyPr/>
                    <a:lstStyle/>
                    <a:p>
                      <a:pPr algn="ctr"/>
                      <a:endParaRPr lang="es-VE" sz="1050" dirty="0"/>
                    </a:p>
                    <a:p>
                      <a:pPr algn="ctr"/>
                      <a:r>
                        <a:rPr lang="es-VE" sz="1050" dirty="0"/>
                        <a:t>1 trozo/ 2 cdas</a:t>
                      </a:r>
                    </a:p>
                    <a:p>
                      <a:pPr algn="ctr"/>
                      <a:r>
                        <a:rPr lang="es-VE" sz="1050" dirty="0"/>
                        <a:t>de carne pollo o pescado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s-VE" sz="1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90922164"/>
                  </a:ext>
                </a:extLst>
              </a:tr>
              <a:tr h="480909">
                <a:tc rowSpan="2">
                  <a:txBody>
                    <a:bodyPr/>
                    <a:lstStyle/>
                    <a:p>
                      <a:pPr algn="ctr"/>
                      <a:r>
                        <a:rPr lang="es-VE" sz="1050" dirty="0"/>
                        <a:t>2 ½ cdas de leche en polvo </a:t>
                      </a:r>
                    </a:p>
                    <a:p>
                      <a:pPr algn="ctr"/>
                      <a:r>
                        <a:rPr lang="es-VE" sz="1050" b="1" dirty="0"/>
                        <a:t> (ml/gramos):35</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VE" sz="1050" dirty="0"/>
                    </a:p>
                  </a:txBody>
                  <a:tcPr/>
                </a:tc>
                <a:tc>
                  <a:txBody>
                    <a:bodyPr/>
                    <a:lstStyle/>
                    <a:p>
                      <a:pPr algn="ctr"/>
                      <a:r>
                        <a:rPr lang="es-VE" sz="1050" dirty="0"/>
                        <a:t>1 trozo de batata-apio-yuca-ocumo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80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2 </a:t>
                      </a:r>
                      <a:r>
                        <a:rPr lang="es-VE" sz="1050" dirty="0" err="1"/>
                        <a:t>cdta</a:t>
                      </a:r>
                      <a:r>
                        <a:rPr lang="es-VE" sz="1050" dirty="0"/>
                        <a:t>/s  de mantequilla de maní, almendras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92327850"/>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1 papa mediana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Atún o sardina</a:t>
                      </a:r>
                    </a:p>
                    <a:p>
                      <a:pPr algn="ctr"/>
                      <a:r>
                        <a:rPr lang="es-VE" sz="1050" b="1" dirty="0"/>
                        <a:t> (ml/gramos): 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84091801"/>
                  </a:ext>
                </a:extLst>
              </a:tr>
              <a:tr h="480909">
                <a:tc rowSpan="4">
                  <a:txBody>
                    <a:bodyPr/>
                    <a:lstStyle/>
                    <a:p>
                      <a:pPr algn="ctr"/>
                      <a:r>
                        <a:rPr lang="es-VE" sz="1050" b="1" dirty="0"/>
                        <a:t>1 unidad de yogurt tipo griego </a:t>
                      </a:r>
                    </a:p>
                    <a:p>
                      <a:pPr algn="ctr"/>
                      <a:r>
                        <a:rPr lang="es-VE" sz="1000" b="1" dirty="0"/>
                        <a:t>(</a:t>
                      </a:r>
                      <a:r>
                        <a:rPr lang="es-VE" sz="1000" b="1" dirty="0" err="1"/>
                        <a:t>yolo</a:t>
                      </a:r>
                      <a:r>
                        <a:rPr lang="es-VE" sz="1000" b="1" dirty="0"/>
                        <a:t>-</a:t>
                      </a:r>
                      <a:r>
                        <a:rPr lang="es-VE" sz="1000" b="1" dirty="0" err="1"/>
                        <a:t>yogpro</a:t>
                      </a:r>
                      <a:r>
                        <a:rPr lang="es-VE" sz="1000" b="1" dirty="0"/>
                        <a:t>-boom)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tc>
                <a:tc>
                  <a:txBody>
                    <a:bodyPr/>
                    <a:lstStyle/>
                    <a:p>
                      <a:pPr algn="ctr"/>
                      <a:r>
                        <a:rPr lang="es-VE" sz="1050" dirty="0"/>
                        <a:t>1 trozo o 5 rueditas de casabe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1 </a:t>
                      </a:r>
                      <a:r>
                        <a:rPr lang="es-VE" sz="1050" dirty="0" err="1"/>
                        <a:t>scoop</a:t>
                      </a:r>
                      <a:r>
                        <a:rPr lang="es-VE" sz="1050" dirty="0"/>
                        <a:t> de proteína en </a:t>
                      </a:r>
                      <a:r>
                        <a:rPr lang="es-VE" sz="1050" b="1" dirty="0"/>
                        <a:t>(ml/gramos): 30-35</a:t>
                      </a:r>
                    </a:p>
                    <a:p>
                      <a:pPr algn="ctr"/>
                      <a:r>
                        <a:rPr lang="es-VE" sz="1050" b="1" dirty="0">
                          <a:solidFill>
                            <a:srgbClr val="FF0000"/>
                          </a:solidFill>
                        </a:rPr>
                        <a:t>NO MULTIPLICAR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pt-BR" sz="1050" dirty="0"/>
                        <a:t>1 </a:t>
                      </a:r>
                      <a:r>
                        <a:rPr lang="pt-BR" sz="1050" dirty="0" err="1"/>
                        <a:t>cda</a:t>
                      </a:r>
                      <a:r>
                        <a:rPr lang="pt-BR" sz="1050" dirty="0"/>
                        <a:t>/s de </a:t>
                      </a:r>
                      <a:r>
                        <a:rPr lang="pt-BR" sz="1050" dirty="0" err="1"/>
                        <a:t>semillas</a:t>
                      </a:r>
                      <a:r>
                        <a:rPr lang="pt-BR" sz="1050" dirty="0"/>
                        <a:t> de </a:t>
                      </a:r>
                      <a:r>
                        <a:rPr lang="pt-BR" sz="1050" dirty="0" err="1"/>
                        <a:t>ajonjolí</a:t>
                      </a:r>
                      <a:r>
                        <a:rPr lang="pt-BR" sz="1050" dirty="0"/>
                        <a:t> o </a:t>
                      </a:r>
                      <a:r>
                        <a:rPr lang="pt-BR" sz="1050" dirty="0" err="1"/>
                        <a:t>chía</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02823762"/>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¼ taza de avena o crema de arroz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Aceitunas</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5941010"/>
                  </a:ext>
                </a:extLst>
              </a:tr>
              <a:tr h="480909">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VE" sz="1050" dirty="0"/>
                    </a:p>
                  </a:txBody>
                  <a:tcPr/>
                </a:tc>
                <a:tc>
                  <a:txBody>
                    <a:bodyPr/>
                    <a:lstStyle/>
                    <a:p>
                      <a:pPr algn="ctr"/>
                      <a:r>
                        <a:rPr lang="es-VE" sz="1050" dirty="0"/>
                        <a:t>½ taza de cereal (tipo </a:t>
                      </a:r>
                      <a:r>
                        <a:rPr lang="es-VE" sz="1050" dirty="0" err="1"/>
                        <a:t>corn</a:t>
                      </a:r>
                      <a:r>
                        <a:rPr lang="es-VE" sz="1050" dirty="0"/>
                        <a:t> </a:t>
                      </a:r>
                      <a:r>
                        <a:rPr lang="es-VE" sz="1050" dirty="0" err="1"/>
                        <a:t>flakes</a:t>
                      </a:r>
                      <a:r>
                        <a:rPr lang="es-VE" sz="1050" dirty="0"/>
                        <a:t>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Cucharadita/s de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Mantequilla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5</a:t>
                      </a:r>
                      <a:r>
                        <a:rPr lang="es-VE" sz="1050" dirty="0"/>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41753245"/>
                  </a:ext>
                </a:extLst>
              </a:tr>
              <a:tr h="480909">
                <a:tc vMerge="1">
                  <a:txBody>
                    <a:bodyPr/>
                    <a:lstStyle/>
                    <a:p>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0" dirty="0"/>
                        <a:t>1 unidad de cachapa </a:t>
                      </a:r>
                      <a:r>
                        <a:rPr lang="es-VE" sz="1050" b="0" dirty="0" err="1"/>
                        <a:t>peq</a:t>
                      </a:r>
                      <a:r>
                        <a:rPr lang="es-VE" sz="1050" b="0" dirty="0"/>
                        <a:t>.</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b="1" dirty="0"/>
                        <a:t>CUALQUIER OTRA OPCIÓN DEBES CONSULTAR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029205773"/>
                  </a:ext>
                </a:extLst>
              </a:tr>
            </a:tbl>
          </a:graphicData>
        </a:graphic>
      </p:graphicFrame>
      <p:sp>
        <p:nvSpPr>
          <p:cNvPr id="27" name="CuadroTexto 26">
            <a:extLst>
              <a:ext uri="{FF2B5EF4-FFF2-40B4-BE49-F238E27FC236}">
                <a16:creationId xmlns:a16="http://schemas.microsoft.com/office/drawing/2014/main" id="{18FEB007-7A30-4D5C-76DC-961FDBE1DDCD}"/>
              </a:ext>
            </a:extLst>
          </p:cNvPr>
          <p:cNvSpPr txBox="1"/>
          <p:nvPr/>
        </p:nvSpPr>
        <p:spPr>
          <a:xfrm>
            <a:off x="413851" y="1715372"/>
            <a:ext cx="5999748" cy="430887"/>
          </a:xfrm>
          <a:prstGeom prst="rect">
            <a:avLst/>
          </a:prstGeom>
          <a:noFill/>
        </p:spPr>
        <p:txBody>
          <a:bodyPr wrap="square" rtlCol="0">
            <a:spAutoFit/>
          </a:bodyPr>
          <a:lstStyle/>
          <a:p>
            <a:pPr algn="ctr"/>
            <a:r>
              <a:rPr lang="es-VE" sz="1100" b="1" dirty="0">
                <a:solidFill>
                  <a:srgbClr val="05A8FF"/>
                </a:solidFill>
                <a:latin typeface="Arial Black" panose="020B0604020202020204" pitchFamily="34" charset="0"/>
                <a:cs typeface="Arial Black" panose="020B0604020202020204" pitchFamily="34" charset="0"/>
              </a:rPr>
              <a:t>DEBES ESCOGER UNA (1) OPCIÓN POR COLUMNA Y MULTIPLAR POR LA CANTIDAD ASIGNADA DE RACIONES DE CADA GRUPO</a:t>
            </a:r>
          </a:p>
        </p:txBody>
      </p:sp>
      <p:sp>
        <p:nvSpPr>
          <p:cNvPr id="28" name="Freeform 82">
            <a:extLst>
              <a:ext uri="{FF2B5EF4-FFF2-40B4-BE49-F238E27FC236}">
                <a16:creationId xmlns:a16="http://schemas.microsoft.com/office/drawing/2014/main" id="{70086C7A-2632-8E7B-741B-0D4BC3B8710E}"/>
              </a:ext>
            </a:extLst>
          </p:cNvPr>
          <p:cNvSpPr/>
          <p:nvPr/>
        </p:nvSpPr>
        <p:spPr>
          <a:xfrm rot="16200000">
            <a:off x="159538" y="1786170"/>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sp>
        <p:nvSpPr>
          <p:cNvPr id="29" name="Freeform 82">
            <a:extLst>
              <a:ext uri="{FF2B5EF4-FFF2-40B4-BE49-F238E27FC236}">
                <a16:creationId xmlns:a16="http://schemas.microsoft.com/office/drawing/2014/main" id="{4FFA4C23-A34D-D585-20C2-79EDF0BF2F6D}"/>
              </a:ext>
            </a:extLst>
          </p:cNvPr>
          <p:cNvSpPr/>
          <p:nvPr/>
        </p:nvSpPr>
        <p:spPr>
          <a:xfrm rot="16200000">
            <a:off x="6239513" y="1774819"/>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sp>
        <p:nvSpPr>
          <p:cNvPr id="31" name="CuadroTexto 30">
            <a:extLst>
              <a:ext uri="{FF2B5EF4-FFF2-40B4-BE49-F238E27FC236}">
                <a16:creationId xmlns:a16="http://schemas.microsoft.com/office/drawing/2014/main" id="{007AB626-328F-E1CC-BB13-D7CC82D1D8DB}"/>
              </a:ext>
            </a:extLst>
          </p:cNvPr>
          <p:cNvSpPr txBox="1"/>
          <p:nvPr/>
        </p:nvSpPr>
        <p:spPr>
          <a:xfrm>
            <a:off x="-15485" y="8097399"/>
            <a:ext cx="6858419" cy="253916"/>
          </a:xfrm>
          <a:prstGeom prst="rect">
            <a:avLst/>
          </a:prstGeom>
          <a:noFill/>
        </p:spPr>
        <p:txBody>
          <a:bodyPr wrap="square" rtlCol="0">
            <a:spAutoFit/>
          </a:bodyPr>
          <a:lstStyle/>
          <a:p>
            <a:pPr algn="ctr"/>
            <a:r>
              <a:rPr lang="es-VE" sz="1050" b="1" dirty="0">
                <a:solidFill>
                  <a:srgbClr val="05A8FF"/>
                </a:solidFill>
                <a:latin typeface="Arial Black" panose="020B0604020202020204" pitchFamily="34" charset="0"/>
                <a:cs typeface="Arial Black" panose="020B0604020202020204" pitchFamily="34" charset="0"/>
              </a:rPr>
              <a:t>EJEMPLO: </a:t>
            </a:r>
            <a:r>
              <a:rPr lang="es-VE" sz="1050" b="1" dirty="0">
                <a:latin typeface="Arial Black" panose="020B0604020202020204" pitchFamily="34" charset="0"/>
                <a:cs typeface="Arial Black" panose="020B0604020202020204" pitchFamily="34" charset="0"/>
              </a:rPr>
              <a:t>3 huevos revueltos + 3 </a:t>
            </a:r>
            <a:r>
              <a:rPr lang="es-VE" sz="1050" b="1" dirty="0" err="1">
                <a:latin typeface="Arial Black" panose="020B0604020202020204" pitchFamily="34" charset="0"/>
                <a:cs typeface="Arial Black" panose="020B0604020202020204" pitchFamily="34" charset="0"/>
              </a:rPr>
              <a:t>reb</a:t>
            </a:r>
            <a:r>
              <a:rPr lang="es-VE" sz="1050" b="1" dirty="0">
                <a:latin typeface="Arial Black" panose="020B0604020202020204" pitchFamily="34" charset="0"/>
                <a:cs typeface="Arial Black" panose="020B0604020202020204" pitchFamily="34" charset="0"/>
              </a:rPr>
              <a:t>. de pan + 1 lonja de aguacate +1 manzana</a:t>
            </a:r>
          </a:p>
        </p:txBody>
      </p:sp>
      <p:pic>
        <p:nvPicPr>
          <p:cNvPr id="32" name="Imagen 31">
            <a:extLst>
              <a:ext uri="{FF2B5EF4-FFF2-40B4-BE49-F238E27FC236}">
                <a16:creationId xmlns:a16="http://schemas.microsoft.com/office/drawing/2014/main" id="{CF324056-7D54-4DEB-B841-ED1E63EA0277}"/>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22143" b="16429"/>
          <a:stretch/>
        </p:blipFill>
        <p:spPr bwMode="auto">
          <a:xfrm>
            <a:off x="124573" y="6703850"/>
            <a:ext cx="776676" cy="476675"/>
          </a:xfrm>
          <a:prstGeom prst="rect">
            <a:avLst/>
          </a:prstGeom>
          <a:noFill/>
          <a:ln>
            <a:noFill/>
          </a:ln>
          <a:extLst>
            <a:ext uri="{53640926-AAD7-44D8-BBD7-CCE9431645EC}">
              <a14:shadowObscured xmlns:a14="http://schemas.microsoft.com/office/drawing/2010/main"/>
            </a:ext>
          </a:extLst>
        </p:spPr>
      </p:pic>
      <p:pic>
        <p:nvPicPr>
          <p:cNvPr id="33" name="Imagen 32">
            <a:extLst>
              <a:ext uri="{FF2B5EF4-FFF2-40B4-BE49-F238E27FC236}">
                <a16:creationId xmlns:a16="http://schemas.microsoft.com/office/drawing/2014/main" id="{61DB9CA8-19BF-9B1F-4D1E-4D4FC9A45A02}"/>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08092" y="7229707"/>
            <a:ext cx="609638" cy="580421"/>
          </a:xfrm>
          <a:prstGeom prst="rect">
            <a:avLst/>
          </a:prstGeom>
          <a:noFill/>
        </p:spPr>
      </p:pic>
      <p:sp>
        <p:nvSpPr>
          <p:cNvPr id="5" name="CuadroTexto 4">
            <a:extLst>
              <a:ext uri="{FF2B5EF4-FFF2-40B4-BE49-F238E27FC236}">
                <a16:creationId xmlns:a16="http://schemas.microsoft.com/office/drawing/2014/main" id="{28A68A17-EBCD-5C86-5239-E1A83D1C7382}"/>
              </a:ext>
            </a:extLst>
          </p:cNvPr>
          <p:cNvSpPr txBox="1"/>
          <p:nvPr/>
        </p:nvSpPr>
        <p:spPr>
          <a:xfrm>
            <a:off x="-18909" y="8439739"/>
            <a:ext cx="6858419" cy="230832"/>
          </a:xfrm>
          <a:prstGeom prst="rect">
            <a:avLst/>
          </a:prstGeom>
          <a:noFill/>
        </p:spPr>
        <p:txBody>
          <a:bodyPr wrap="square" rtlCol="0">
            <a:spAutoFit/>
          </a:bodyPr>
          <a:lstStyle/>
          <a:p>
            <a:pPr algn="ctr"/>
            <a:r>
              <a:rPr lang="es-VE" sz="900" b="1" dirty="0">
                <a:latin typeface="Arial Black" panose="020B0604020202020204" pitchFamily="34" charset="0"/>
                <a:cs typeface="Arial Black" panose="020B0604020202020204" pitchFamily="34" charset="0"/>
              </a:rPr>
              <a:t>Para alcanzar 180 g de pollo debes pesar 210-220 g crudos</a:t>
            </a:r>
          </a:p>
        </p:txBody>
      </p:sp>
    </p:spTree>
    <p:extLst>
      <p:ext uri="{BB962C8B-B14F-4D97-AF65-F5344CB8AC3E}">
        <p14:creationId xmlns:p14="http://schemas.microsoft.com/office/powerpoint/2010/main" val="155206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sp>
        <p:nvSpPr>
          <p:cNvPr id="2" name="CuadroTexto 1">
            <a:extLst>
              <a:ext uri="{FF2B5EF4-FFF2-40B4-BE49-F238E27FC236}">
                <a16:creationId xmlns:a16="http://schemas.microsoft.com/office/drawing/2014/main" id="{32560050-6C72-8030-B15F-5DD5B1E3A35F}"/>
              </a:ext>
            </a:extLst>
          </p:cNvPr>
          <p:cNvSpPr txBox="1"/>
          <p:nvPr/>
        </p:nvSpPr>
        <p:spPr>
          <a:xfrm>
            <a:off x="379120" y="-16057"/>
            <a:ext cx="5999748" cy="523220"/>
          </a:xfrm>
          <a:prstGeom prst="rect">
            <a:avLst/>
          </a:prstGeom>
          <a:noFill/>
        </p:spPr>
        <p:txBody>
          <a:bodyPr wrap="square" rtlCol="0">
            <a:spAutoFit/>
          </a:bodyPr>
          <a:lstStyle/>
          <a:p>
            <a:pPr algn="ctr"/>
            <a:r>
              <a:rPr lang="es-VE" sz="28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MERIENDA - Hora: 9:30-10:30</a:t>
            </a:r>
          </a:p>
        </p:txBody>
      </p:sp>
      <p:graphicFrame>
        <p:nvGraphicFramePr>
          <p:cNvPr id="11" name="Tabla 10">
            <a:extLst>
              <a:ext uri="{FF2B5EF4-FFF2-40B4-BE49-F238E27FC236}">
                <a16:creationId xmlns:a16="http://schemas.microsoft.com/office/drawing/2014/main" id="{F656B33C-E19D-50A7-FA36-2CB8202B409D}"/>
              </a:ext>
            </a:extLst>
          </p:cNvPr>
          <p:cNvGraphicFramePr>
            <a:graphicFrameLocks noGrp="1"/>
          </p:cNvGraphicFramePr>
          <p:nvPr>
            <p:extLst>
              <p:ext uri="{D42A27DB-BD31-4B8C-83A1-F6EECF244321}">
                <p14:modId xmlns:p14="http://schemas.microsoft.com/office/powerpoint/2010/main" val="3150001642"/>
              </p:ext>
            </p:extLst>
          </p:nvPr>
        </p:nvGraphicFramePr>
        <p:xfrm>
          <a:off x="264964" y="797525"/>
          <a:ext cx="6299736" cy="819989"/>
        </p:xfrm>
        <a:graphic>
          <a:graphicData uri="http://schemas.openxmlformats.org/drawingml/2006/table">
            <a:tbl>
              <a:tblPr firstRow="1" bandRow="1">
                <a:tableStyleId>{5C22544A-7EE6-4342-B048-85BDC9FD1C3A}</a:tableStyleId>
              </a:tblPr>
              <a:tblGrid>
                <a:gridCol w="1049956">
                  <a:extLst>
                    <a:ext uri="{9D8B030D-6E8A-4147-A177-3AD203B41FA5}">
                      <a16:colId xmlns:a16="http://schemas.microsoft.com/office/drawing/2014/main" val="959694577"/>
                    </a:ext>
                  </a:extLst>
                </a:gridCol>
                <a:gridCol w="1049956">
                  <a:extLst>
                    <a:ext uri="{9D8B030D-6E8A-4147-A177-3AD203B41FA5}">
                      <a16:colId xmlns:a16="http://schemas.microsoft.com/office/drawing/2014/main" val="2926544623"/>
                    </a:ext>
                  </a:extLst>
                </a:gridCol>
                <a:gridCol w="1049956">
                  <a:extLst>
                    <a:ext uri="{9D8B030D-6E8A-4147-A177-3AD203B41FA5}">
                      <a16:colId xmlns:a16="http://schemas.microsoft.com/office/drawing/2014/main" val="1739084961"/>
                    </a:ext>
                  </a:extLst>
                </a:gridCol>
                <a:gridCol w="1044046">
                  <a:extLst>
                    <a:ext uri="{9D8B030D-6E8A-4147-A177-3AD203B41FA5}">
                      <a16:colId xmlns:a16="http://schemas.microsoft.com/office/drawing/2014/main" val="1348210058"/>
                    </a:ext>
                  </a:extLst>
                </a:gridCol>
                <a:gridCol w="1055866">
                  <a:extLst>
                    <a:ext uri="{9D8B030D-6E8A-4147-A177-3AD203B41FA5}">
                      <a16:colId xmlns:a16="http://schemas.microsoft.com/office/drawing/2014/main" val="3781382410"/>
                    </a:ext>
                  </a:extLst>
                </a:gridCol>
                <a:gridCol w="1049956">
                  <a:extLst>
                    <a:ext uri="{9D8B030D-6E8A-4147-A177-3AD203B41FA5}">
                      <a16:colId xmlns:a16="http://schemas.microsoft.com/office/drawing/2014/main" val="1623827020"/>
                    </a:ext>
                  </a:extLst>
                </a:gridCol>
              </a:tblGrid>
              <a:tr h="323165">
                <a:tc>
                  <a:txBody>
                    <a:bodyPr/>
                    <a:lstStyle/>
                    <a:p>
                      <a:pPr algn="ctr"/>
                      <a:r>
                        <a:rPr lang="es-VE" dirty="0"/>
                        <a:t>LÁCTEOS</a:t>
                      </a:r>
                    </a:p>
                  </a:txBody>
                  <a:tcPr/>
                </a:tc>
                <a:tc>
                  <a:txBody>
                    <a:bodyPr/>
                    <a:lstStyle/>
                    <a:p>
                      <a:pPr algn="ctr"/>
                      <a:r>
                        <a:rPr lang="es-VE" dirty="0"/>
                        <a:t>VEGETALES</a:t>
                      </a:r>
                    </a:p>
                  </a:txBody>
                  <a:tcPr/>
                </a:tc>
                <a:tc>
                  <a:txBody>
                    <a:bodyPr/>
                    <a:lstStyle/>
                    <a:p>
                      <a:pPr algn="ctr"/>
                      <a:r>
                        <a:rPr lang="es-VE" dirty="0"/>
                        <a:t>FRUTAS</a:t>
                      </a:r>
                    </a:p>
                  </a:txBody>
                  <a:tcPr/>
                </a:tc>
                <a:tc>
                  <a:txBody>
                    <a:bodyPr/>
                    <a:lstStyle/>
                    <a:p>
                      <a:pPr algn="ctr"/>
                      <a:r>
                        <a:rPr lang="es-VE" dirty="0"/>
                        <a:t>ALMIDONES</a:t>
                      </a:r>
                    </a:p>
                  </a:txBody>
                  <a:tcPr/>
                </a:tc>
                <a:tc>
                  <a:txBody>
                    <a:bodyPr/>
                    <a:lstStyle/>
                    <a:p>
                      <a:pPr algn="ctr"/>
                      <a:r>
                        <a:rPr lang="es-VE" dirty="0"/>
                        <a:t>PROTEÍNAS</a:t>
                      </a:r>
                    </a:p>
                  </a:txBody>
                  <a:tcPr/>
                </a:tc>
                <a:tc>
                  <a:txBody>
                    <a:bodyPr/>
                    <a:lstStyle/>
                    <a:p>
                      <a:pPr algn="ctr"/>
                      <a:r>
                        <a:rPr lang="es-VE" dirty="0"/>
                        <a:t>GRASAS</a:t>
                      </a:r>
                    </a:p>
                  </a:txBody>
                  <a:tcPr/>
                </a:tc>
                <a:extLst>
                  <a:ext uri="{0D108BD9-81ED-4DB2-BD59-A6C34878D82A}">
                    <a16:rowId xmlns:a16="http://schemas.microsoft.com/office/drawing/2014/main" val="4118809121"/>
                  </a:ext>
                </a:extLst>
              </a:tr>
              <a:tr h="323165">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{{MAM_LACTEOS}}</a:t>
                      </a:r>
                    </a:p>
                  </a:txBody>
                  <a:tcPr/>
                </a:tc>
                <a:tc>
                  <a:txBody>
                    <a:bodyPr/>
                    <a:lstStyle/>
                    <a:p>
                      <a:pPr algn="ctr"/>
                      <a:endParaRPr lang="es-VE"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{{MAM_FRUTAS}}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{{MAM_ALMIDONES}}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{{MAM_PROTEINAS}}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{{MAM_GRASAS}}</a:t>
                      </a:r>
                    </a:p>
                  </a:txBody>
                  <a:tcPr/>
                </a:tc>
                <a:extLst>
                  <a:ext uri="{0D108BD9-81ED-4DB2-BD59-A6C34878D82A}">
                    <a16:rowId xmlns:a16="http://schemas.microsoft.com/office/drawing/2014/main" val="1007372756"/>
                  </a:ext>
                </a:extLst>
              </a:tr>
            </a:tbl>
          </a:graphicData>
        </a:graphic>
      </p:graphicFrame>
      <p:grpSp>
        <p:nvGrpSpPr>
          <p:cNvPr id="12" name="Group 19">
            <a:extLst>
              <a:ext uri="{FF2B5EF4-FFF2-40B4-BE49-F238E27FC236}">
                <a16:creationId xmlns:a16="http://schemas.microsoft.com/office/drawing/2014/main" id="{917F574D-4E75-0573-5BF5-C86DED472866}"/>
              </a:ext>
            </a:extLst>
          </p:cNvPr>
          <p:cNvGrpSpPr/>
          <p:nvPr/>
        </p:nvGrpSpPr>
        <p:grpSpPr>
          <a:xfrm rot="5205064">
            <a:off x="1718740" y="570527"/>
            <a:ext cx="208280" cy="168275"/>
            <a:chOff x="257045" y="4764774"/>
            <a:chExt cx="6350000" cy="5126990"/>
          </a:xfrm>
        </p:grpSpPr>
        <p:sp>
          <p:nvSpPr>
            <p:cNvPr id="13" name="Freeform 20">
              <a:extLst>
                <a:ext uri="{FF2B5EF4-FFF2-40B4-BE49-F238E27FC236}">
                  <a16:creationId xmlns:a16="http://schemas.microsoft.com/office/drawing/2014/main" id="{D8C22B4C-621A-252F-54C3-4D367BBB5969}"/>
                </a:ext>
              </a:extLst>
            </p:cNvPr>
            <p:cNvSpPr/>
            <p:nvPr/>
          </p:nvSpPr>
          <p:spPr>
            <a:xfrm>
              <a:off x="257045" y="4764774"/>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7ED957"/>
            </a:solidFill>
          </p:spPr>
          <p:txBody>
            <a:bodyPr/>
            <a:lstStyle/>
            <a:p>
              <a:endParaRPr lang="es-VE"/>
            </a:p>
          </p:txBody>
        </p:sp>
      </p:grpSp>
      <p:grpSp>
        <p:nvGrpSpPr>
          <p:cNvPr id="14" name="Group 21">
            <a:extLst>
              <a:ext uri="{FF2B5EF4-FFF2-40B4-BE49-F238E27FC236}">
                <a16:creationId xmlns:a16="http://schemas.microsoft.com/office/drawing/2014/main" id="{6352C8DD-7421-4B1E-3329-A7AEF64A43E6}"/>
              </a:ext>
            </a:extLst>
          </p:cNvPr>
          <p:cNvGrpSpPr/>
          <p:nvPr/>
        </p:nvGrpSpPr>
        <p:grpSpPr>
          <a:xfrm rot="5205064">
            <a:off x="2792750" y="564058"/>
            <a:ext cx="208280" cy="168275"/>
            <a:chOff x="296771" y="5304943"/>
            <a:chExt cx="6350000" cy="5126990"/>
          </a:xfrm>
        </p:grpSpPr>
        <p:sp>
          <p:nvSpPr>
            <p:cNvPr id="15" name="Freeform 22">
              <a:extLst>
                <a:ext uri="{FF2B5EF4-FFF2-40B4-BE49-F238E27FC236}">
                  <a16:creationId xmlns:a16="http://schemas.microsoft.com/office/drawing/2014/main" id="{51A984CA-41DF-572B-6907-224E31E9F0FB}"/>
                </a:ext>
              </a:extLst>
            </p:cNvPr>
            <p:cNvSpPr/>
            <p:nvPr/>
          </p:nvSpPr>
          <p:spPr>
            <a:xfrm>
              <a:off x="296771" y="530494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914D"/>
            </a:solidFill>
          </p:spPr>
          <p:txBody>
            <a:bodyPr/>
            <a:lstStyle/>
            <a:p>
              <a:endParaRPr lang="es-VE"/>
            </a:p>
          </p:txBody>
        </p:sp>
      </p:grpSp>
      <p:grpSp>
        <p:nvGrpSpPr>
          <p:cNvPr id="16" name="Group 27">
            <a:extLst>
              <a:ext uri="{FF2B5EF4-FFF2-40B4-BE49-F238E27FC236}">
                <a16:creationId xmlns:a16="http://schemas.microsoft.com/office/drawing/2014/main" id="{1EEC53C4-6182-27D8-18DF-1E5D578505DE}"/>
              </a:ext>
            </a:extLst>
          </p:cNvPr>
          <p:cNvGrpSpPr/>
          <p:nvPr/>
        </p:nvGrpSpPr>
        <p:grpSpPr>
          <a:xfrm rot="5205064">
            <a:off x="5885082" y="576225"/>
            <a:ext cx="208280" cy="168275"/>
            <a:chOff x="296771" y="6994768"/>
            <a:chExt cx="6350000" cy="5126990"/>
          </a:xfrm>
        </p:grpSpPr>
        <p:sp>
          <p:nvSpPr>
            <p:cNvPr id="17" name="Freeform 28">
              <a:extLst>
                <a:ext uri="{FF2B5EF4-FFF2-40B4-BE49-F238E27FC236}">
                  <a16:creationId xmlns:a16="http://schemas.microsoft.com/office/drawing/2014/main" id="{AE58F8BA-41B8-92C2-D7C8-BDE4689D3A4D}"/>
                </a:ext>
              </a:extLst>
            </p:cNvPr>
            <p:cNvSpPr/>
            <p:nvPr/>
          </p:nvSpPr>
          <p:spPr>
            <a:xfrm>
              <a:off x="296771" y="6994768"/>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DE59"/>
            </a:solidFill>
          </p:spPr>
          <p:txBody>
            <a:bodyPr/>
            <a:lstStyle/>
            <a:p>
              <a:endParaRPr lang="es-VE"/>
            </a:p>
          </p:txBody>
        </p:sp>
      </p:grpSp>
      <p:grpSp>
        <p:nvGrpSpPr>
          <p:cNvPr id="18" name="Group 17">
            <a:extLst>
              <a:ext uri="{FF2B5EF4-FFF2-40B4-BE49-F238E27FC236}">
                <a16:creationId xmlns:a16="http://schemas.microsoft.com/office/drawing/2014/main" id="{F738774E-0460-FC46-8E96-50F3145B5223}"/>
              </a:ext>
            </a:extLst>
          </p:cNvPr>
          <p:cNvGrpSpPr/>
          <p:nvPr/>
        </p:nvGrpSpPr>
        <p:grpSpPr>
          <a:xfrm rot="5205064">
            <a:off x="640442" y="564057"/>
            <a:ext cx="208280" cy="168275"/>
            <a:chOff x="0" y="0"/>
            <a:chExt cx="6350000" cy="5126990"/>
          </a:xfrm>
          <a:solidFill>
            <a:schemeClr val="tx1"/>
          </a:solidFill>
        </p:grpSpPr>
        <p:sp>
          <p:nvSpPr>
            <p:cNvPr id="19" name="Freeform 18">
              <a:extLst>
                <a:ext uri="{FF2B5EF4-FFF2-40B4-BE49-F238E27FC236}">
                  <a16:creationId xmlns:a16="http://schemas.microsoft.com/office/drawing/2014/main" id="{B7D19829-2DED-7F73-AE72-B9274F54C608}"/>
                </a:ext>
              </a:extLst>
            </p:cNvPr>
            <p:cNvSpPr/>
            <p:nvPr/>
          </p:nvSpPr>
          <p:spPr>
            <a:xfrm>
              <a:off x="0" y="0"/>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grpFill/>
          </p:spPr>
          <p:txBody>
            <a:bodyPr/>
            <a:lstStyle/>
            <a:p>
              <a:endParaRPr lang="es-VE"/>
            </a:p>
          </p:txBody>
        </p:sp>
      </p:grpSp>
      <p:grpSp>
        <p:nvGrpSpPr>
          <p:cNvPr id="20" name="Group 23">
            <a:extLst>
              <a:ext uri="{FF2B5EF4-FFF2-40B4-BE49-F238E27FC236}">
                <a16:creationId xmlns:a16="http://schemas.microsoft.com/office/drawing/2014/main" id="{7C2FF4C1-17D4-E50A-6AA0-EBCCA1D9F187}"/>
              </a:ext>
            </a:extLst>
          </p:cNvPr>
          <p:cNvGrpSpPr/>
          <p:nvPr/>
        </p:nvGrpSpPr>
        <p:grpSpPr>
          <a:xfrm rot="5205064">
            <a:off x="3776856" y="564058"/>
            <a:ext cx="208280" cy="168275"/>
            <a:chOff x="39726" y="1634099"/>
            <a:chExt cx="6350000" cy="5126990"/>
          </a:xfrm>
        </p:grpSpPr>
        <p:sp>
          <p:nvSpPr>
            <p:cNvPr id="21" name="Freeform 24">
              <a:extLst>
                <a:ext uri="{FF2B5EF4-FFF2-40B4-BE49-F238E27FC236}">
                  <a16:creationId xmlns:a16="http://schemas.microsoft.com/office/drawing/2014/main" id="{FA0C4961-06E5-B73D-B605-9956B400047A}"/>
                </a:ext>
              </a:extLst>
            </p:cNvPr>
            <p:cNvSpPr/>
            <p:nvPr/>
          </p:nvSpPr>
          <p:spPr>
            <a:xfrm>
              <a:off x="39726" y="1634099"/>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5CE1E6"/>
            </a:solidFill>
          </p:spPr>
          <p:txBody>
            <a:bodyPr/>
            <a:lstStyle/>
            <a:p>
              <a:endParaRPr lang="es-VE"/>
            </a:p>
          </p:txBody>
        </p:sp>
      </p:grpSp>
      <p:grpSp>
        <p:nvGrpSpPr>
          <p:cNvPr id="22" name="Group 25">
            <a:extLst>
              <a:ext uri="{FF2B5EF4-FFF2-40B4-BE49-F238E27FC236}">
                <a16:creationId xmlns:a16="http://schemas.microsoft.com/office/drawing/2014/main" id="{99EE7A54-D936-0D68-E05F-062E3B622E78}"/>
              </a:ext>
            </a:extLst>
          </p:cNvPr>
          <p:cNvGrpSpPr/>
          <p:nvPr/>
        </p:nvGrpSpPr>
        <p:grpSpPr>
          <a:xfrm rot="5205064">
            <a:off x="4830969" y="584353"/>
            <a:ext cx="208280" cy="168275"/>
            <a:chOff x="39726" y="2199413"/>
            <a:chExt cx="6350000" cy="5126990"/>
          </a:xfrm>
        </p:grpSpPr>
        <p:sp>
          <p:nvSpPr>
            <p:cNvPr id="23" name="Freeform 26">
              <a:extLst>
                <a:ext uri="{FF2B5EF4-FFF2-40B4-BE49-F238E27FC236}">
                  <a16:creationId xmlns:a16="http://schemas.microsoft.com/office/drawing/2014/main" id="{1A474802-06AF-B97D-8215-7B8177D0EACA}"/>
                </a:ext>
              </a:extLst>
            </p:cNvPr>
            <p:cNvSpPr/>
            <p:nvPr/>
          </p:nvSpPr>
          <p:spPr>
            <a:xfrm>
              <a:off x="39726" y="219941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5757"/>
            </a:solidFill>
          </p:spPr>
          <p:txBody>
            <a:bodyPr/>
            <a:lstStyle/>
            <a:p>
              <a:endParaRPr lang="es-VE"/>
            </a:p>
          </p:txBody>
        </p:sp>
      </p:grpSp>
      <p:graphicFrame>
        <p:nvGraphicFramePr>
          <p:cNvPr id="26" name="Tabla 25">
            <a:extLst>
              <a:ext uri="{FF2B5EF4-FFF2-40B4-BE49-F238E27FC236}">
                <a16:creationId xmlns:a16="http://schemas.microsoft.com/office/drawing/2014/main" id="{9717528F-7743-AC89-3AB2-8B757A680062}"/>
              </a:ext>
            </a:extLst>
          </p:cNvPr>
          <p:cNvGraphicFramePr>
            <a:graphicFrameLocks noGrp="1"/>
          </p:cNvGraphicFramePr>
          <p:nvPr>
            <p:extLst>
              <p:ext uri="{D42A27DB-BD31-4B8C-83A1-F6EECF244321}">
                <p14:modId xmlns:p14="http://schemas.microsoft.com/office/powerpoint/2010/main" val="3054338593"/>
              </p:ext>
            </p:extLst>
          </p:nvPr>
        </p:nvGraphicFramePr>
        <p:xfrm>
          <a:off x="0" y="2204871"/>
          <a:ext cx="6757988" cy="5917692"/>
        </p:xfrm>
        <a:graphic>
          <a:graphicData uri="http://schemas.openxmlformats.org/drawingml/2006/table">
            <a:tbl>
              <a:tblPr firstRow="1" bandRow="1">
                <a:tableStyleId>{5C22544A-7EE6-4342-B048-85BDC9FD1C3A}</a:tableStyleId>
              </a:tblPr>
              <a:tblGrid>
                <a:gridCol w="1060704">
                  <a:extLst>
                    <a:ext uri="{9D8B030D-6E8A-4147-A177-3AD203B41FA5}">
                      <a16:colId xmlns:a16="http://schemas.microsoft.com/office/drawing/2014/main" val="57957149"/>
                    </a:ext>
                  </a:extLst>
                </a:gridCol>
                <a:gridCol w="950976">
                  <a:extLst>
                    <a:ext uri="{9D8B030D-6E8A-4147-A177-3AD203B41FA5}">
                      <a16:colId xmlns:a16="http://schemas.microsoft.com/office/drawing/2014/main" val="757536891"/>
                    </a:ext>
                  </a:extLst>
                </a:gridCol>
                <a:gridCol w="1901952">
                  <a:extLst>
                    <a:ext uri="{9D8B030D-6E8A-4147-A177-3AD203B41FA5}">
                      <a16:colId xmlns:a16="http://schemas.microsoft.com/office/drawing/2014/main" val="4004187718"/>
                    </a:ext>
                  </a:extLst>
                </a:gridCol>
                <a:gridCol w="1559705">
                  <a:extLst>
                    <a:ext uri="{9D8B030D-6E8A-4147-A177-3AD203B41FA5}">
                      <a16:colId xmlns:a16="http://schemas.microsoft.com/office/drawing/2014/main" val="1143937413"/>
                    </a:ext>
                  </a:extLst>
                </a:gridCol>
                <a:gridCol w="1284651">
                  <a:extLst>
                    <a:ext uri="{9D8B030D-6E8A-4147-A177-3AD203B41FA5}">
                      <a16:colId xmlns:a16="http://schemas.microsoft.com/office/drawing/2014/main" val="953006185"/>
                    </a:ext>
                  </a:extLst>
                </a:gridCol>
              </a:tblGrid>
              <a:tr h="290686">
                <a:tc>
                  <a:txBody>
                    <a:bodyPr/>
                    <a:lstStyle/>
                    <a:p>
                      <a:pPr algn="ctr"/>
                      <a:r>
                        <a:rPr lang="es-VE" i="1" dirty="0">
                          <a:solidFill>
                            <a:schemeClr val="tx1"/>
                          </a:solidFill>
                        </a:rPr>
                        <a:t>LÁCTEOS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i="1" dirty="0">
                          <a:solidFill>
                            <a:schemeClr val="tx1"/>
                          </a:solidFill>
                        </a:rPr>
                        <a:t>FRUTAS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a:r>
                        <a:rPr lang="es-VE" i="1" dirty="0">
                          <a:solidFill>
                            <a:schemeClr val="tx1"/>
                          </a:solidFill>
                        </a:rPr>
                        <a:t>ALMIDONES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FF"/>
                    </a:solidFill>
                  </a:tcPr>
                </a:tc>
                <a:tc>
                  <a:txBody>
                    <a:bodyPr/>
                    <a:lstStyle/>
                    <a:p>
                      <a:pPr algn="ctr"/>
                      <a:r>
                        <a:rPr lang="es-VE" i="1" dirty="0">
                          <a:solidFill>
                            <a:schemeClr val="tx1"/>
                          </a:solidFill>
                        </a:rPr>
                        <a:t>PROTEÍNAS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5B5B"/>
                    </a:solidFill>
                  </a:tcPr>
                </a:tc>
                <a:tc>
                  <a:txBody>
                    <a:bodyPr/>
                    <a:lstStyle/>
                    <a:p>
                      <a:pPr algn="ctr"/>
                      <a:r>
                        <a:rPr lang="es-VE" sz="1300" i="1" dirty="0">
                          <a:solidFill>
                            <a:schemeClr val="tx1"/>
                          </a:solidFill>
                        </a:rPr>
                        <a:t>GRASAS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402095060"/>
                  </a:ext>
                </a:extLst>
              </a:tr>
              <a:tr h="480909">
                <a:tc rowSpan="2">
                  <a:txBody>
                    <a:bodyPr/>
                    <a:lstStyle/>
                    <a:p>
                      <a:pPr algn="ctr"/>
                      <a:endParaRPr lang="es-VE" sz="1050" dirty="0"/>
                    </a:p>
                    <a:p>
                      <a:pPr algn="ctr"/>
                      <a:r>
                        <a:rPr lang="es-VE" sz="1050" dirty="0"/>
                        <a:t>1 taza de leche</a:t>
                      </a:r>
                    </a:p>
                    <a:p>
                      <a:pPr algn="ctr"/>
                      <a:r>
                        <a:rPr lang="es-VE" sz="1050" b="1" dirty="0"/>
                        <a:t> (ml/gramos):</a:t>
                      </a:r>
                    </a:p>
                    <a:p>
                      <a:pPr algn="ctr"/>
                      <a:r>
                        <a:rPr lang="es-VE" sz="1050" b="1" dirty="0"/>
                        <a:t>240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10">
                  <a:txBody>
                    <a:bodyPr/>
                    <a:lstStyle/>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pPr algn="ctr"/>
                      <a:r>
                        <a:rPr lang="es-VE" sz="1050" dirty="0"/>
                        <a:t>1 ración de frutas entera/</a:t>
                      </a:r>
                    </a:p>
                    <a:p>
                      <a:pPr algn="ctr"/>
                      <a:r>
                        <a:rPr lang="es-VE" sz="1050" dirty="0"/>
                        <a:t>jugo</a:t>
                      </a:r>
                    </a:p>
                    <a:p>
                      <a:pPr algn="ctr"/>
                      <a:endParaRPr lang="es-VE" sz="1050" dirty="0"/>
                    </a:p>
                    <a:p>
                      <a:pPr algn="ctr"/>
                      <a:r>
                        <a:rPr lang="es-VE" sz="1050" dirty="0"/>
                        <a:t>Consumir como se subraya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endParaRPr lang="es-VE" sz="1050" b="1"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2 torticas de arroz inflado</a:t>
                      </a:r>
                    </a:p>
                    <a:p>
                      <a:pPr algn="ctr"/>
                      <a:endParaRPr lang="es-VE" sz="105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1 </a:t>
                      </a:r>
                      <a:r>
                        <a:rPr lang="es-VE" sz="1050" dirty="0" err="1"/>
                        <a:t>reb</a:t>
                      </a:r>
                      <a:r>
                        <a:rPr lang="es-VE" sz="1050" dirty="0"/>
                        <a:t>/lonja de queso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b="1" dirty="0"/>
                        <a:t>½ puño de frutos secos</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6863288"/>
                  </a:ext>
                </a:extLst>
              </a:tr>
              <a:tr h="564805">
                <a:tc vMerge="1">
                  <a:txBody>
                    <a:bodyPr/>
                    <a:lstStyle/>
                    <a:p>
                      <a:endParaRPr lang="es-VE" sz="1050" dirty="0"/>
                    </a:p>
                  </a:txBody>
                  <a:tcPr/>
                </a:tc>
                <a:tc vMerge="1">
                  <a:txBody>
                    <a:bodyPr/>
                    <a:lstStyle/>
                    <a:p>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0" dirty="0"/>
                        <a:t>1 </a:t>
                      </a:r>
                      <a:r>
                        <a:rPr lang="es-VE" sz="1050" b="0" dirty="0" err="1"/>
                        <a:t>reb</a:t>
                      </a:r>
                      <a:r>
                        <a:rPr lang="es-VE" sz="1050" b="0" dirty="0"/>
                        <a:t> de pan cuadrado integral/blanco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a:t>
                      </a:r>
                      <a:r>
                        <a:rPr lang="es-VE" sz="1050" dirty="0" err="1"/>
                        <a:t>reb</a:t>
                      </a:r>
                      <a:r>
                        <a:rPr lang="es-VE" sz="1050" dirty="0"/>
                        <a:t>/lonja de pechuga de pavo</a:t>
                      </a:r>
                    </a:p>
                    <a:p>
                      <a:pPr algn="ct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endParaRPr lang="es-VE" sz="1050" b="1"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6 almendras/ merey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43657497"/>
                  </a:ext>
                </a:extLst>
              </a:tr>
              <a:tr h="480909">
                <a:tc rowSpan="2">
                  <a:txBody>
                    <a:bodyPr/>
                    <a:lstStyle/>
                    <a:p>
                      <a:pPr algn="ctr"/>
                      <a:r>
                        <a:rPr lang="es-VE" sz="1050" dirty="0"/>
                        <a:t>¾ taza </a:t>
                      </a:r>
                      <a:r>
                        <a:rPr lang="es-VE" sz="1050" dirty="0" err="1"/>
                        <a:t>deyogurt</a:t>
                      </a:r>
                      <a:r>
                        <a:rPr lang="es-VE" sz="1050" dirty="0"/>
                        <a:t> firme </a:t>
                      </a:r>
                    </a:p>
                    <a:p>
                      <a:pPr algn="ctr"/>
                      <a:r>
                        <a:rPr lang="es-VE" sz="1050" b="1" dirty="0"/>
                        <a:t>(ml/gramos):</a:t>
                      </a:r>
                    </a:p>
                    <a:p>
                      <a:pPr algn="ctr"/>
                      <a:r>
                        <a:rPr lang="es-VE" sz="1050" b="1" dirty="0"/>
                        <a:t>150</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tc>
                <a:tc>
                  <a:txBody>
                    <a:bodyPr/>
                    <a:lstStyle/>
                    <a:p>
                      <a:pPr algn="ctr"/>
                      <a:r>
                        <a:rPr lang="es-VE" sz="1050" dirty="0"/>
                        <a:t>¼ plátano (horneado, </a:t>
                      </a:r>
                      <a:r>
                        <a:rPr lang="es-VE" sz="1050" dirty="0" err="1"/>
                        <a:t>sacochado</a:t>
                      </a:r>
                      <a:r>
                        <a:rPr lang="es-VE" sz="1050" dirty="0"/>
                        <a:t>/ </a:t>
                      </a:r>
                      <a:r>
                        <a:rPr lang="es-VE" sz="1050" dirty="0" err="1"/>
                        <a:t>airfryer</a:t>
                      </a:r>
                      <a:r>
                        <a:rPr lang="es-VE" sz="1050" dirty="0"/>
                        <a:t>)</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1 huevo </a:t>
                      </a:r>
                      <a:r>
                        <a:rPr lang="es-VE" sz="1050" b="1" dirty="0"/>
                        <a:t>entero</a:t>
                      </a:r>
                      <a:r>
                        <a:rPr lang="es-VE" sz="1050" dirty="0"/>
                        <a:t> </a:t>
                      </a:r>
                    </a:p>
                    <a:p>
                      <a:pPr algn="ctr"/>
                      <a:r>
                        <a:rPr lang="es-VE" sz="1050" dirty="0"/>
                        <a:t>(clara + amarilla)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es-VE" sz="1050" dirty="0"/>
                    </a:p>
                    <a:p>
                      <a:pPr algn="ctr"/>
                      <a:r>
                        <a:rPr lang="es-VE" sz="1050" dirty="0"/>
                        <a:t>1 cucharadita/s</a:t>
                      </a:r>
                    </a:p>
                    <a:p>
                      <a:pPr algn="ctr"/>
                      <a:r>
                        <a:rPr lang="es-VE" sz="1050" dirty="0"/>
                        <a:t>de aceite (oliva, aguacate, coco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8036151"/>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1 fajita/tortilla de trigo/</a:t>
                      </a:r>
                      <a:r>
                        <a:rPr lang="es-VE" sz="1050" dirty="0" err="1"/>
                        <a:t>maiz</a:t>
                      </a:r>
                      <a:r>
                        <a:rPr lang="es-VE" sz="1050" dirty="0"/>
                        <a:t>/yuca o similar (tipo bimbo o </a:t>
                      </a:r>
                      <a:r>
                        <a:rPr lang="es-VE" sz="1050" dirty="0" err="1"/>
                        <a:t>crustissimo</a:t>
                      </a:r>
                      <a:r>
                        <a:rPr lang="es-VE" sz="105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2">
                  <a:txBody>
                    <a:bodyPr/>
                    <a:lstStyle/>
                    <a:p>
                      <a:pPr algn="ctr"/>
                      <a:endParaRPr lang="es-VE" sz="1050" dirty="0"/>
                    </a:p>
                    <a:p>
                      <a:pPr algn="ctr"/>
                      <a:r>
                        <a:rPr lang="es-VE" sz="1050" dirty="0"/>
                        <a:t>1 trozo/ 2 cdas</a:t>
                      </a:r>
                    </a:p>
                    <a:p>
                      <a:pPr algn="ctr"/>
                      <a:r>
                        <a:rPr lang="es-VE" sz="1050" dirty="0"/>
                        <a:t>de carne pollo o pescado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s-VE" sz="1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90922164"/>
                  </a:ext>
                </a:extLst>
              </a:tr>
              <a:tr h="480909">
                <a:tc rowSpan="2">
                  <a:txBody>
                    <a:bodyPr/>
                    <a:lstStyle/>
                    <a:p>
                      <a:pPr algn="ctr"/>
                      <a:r>
                        <a:rPr lang="es-VE" sz="1050" dirty="0"/>
                        <a:t>2 ½ cdas de leche en polvo </a:t>
                      </a:r>
                    </a:p>
                    <a:p>
                      <a:pPr algn="ctr"/>
                      <a:r>
                        <a:rPr lang="es-VE" sz="1050" b="1" dirty="0"/>
                        <a:t> (ml/gramos):35</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VE" sz="1050" dirty="0"/>
                    </a:p>
                  </a:txBody>
                  <a:tcPr/>
                </a:tc>
                <a:tc>
                  <a:txBody>
                    <a:bodyPr/>
                    <a:lstStyle/>
                    <a:p>
                      <a:pPr algn="ctr"/>
                      <a:r>
                        <a:rPr lang="es-VE" sz="1050" b="1" dirty="0"/>
                        <a:t>1 barrita/s de cereal </a:t>
                      </a:r>
                    </a:p>
                    <a:p>
                      <a:pPr algn="ctr"/>
                      <a:r>
                        <a:rPr lang="es-VE" sz="1050" b="1" dirty="0"/>
                        <a:t>(Avelina o Natural Valley)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2 </a:t>
                      </a:r>
                      <a:r>
                        <a:rPr lang="es-VE" sz="1050" dirty="0" err="1"/>
                        <a:t>cdta</a:t>
                      </a:r>
                      <a:r>
                        <a:rPr lang="es-VE" sz="1050" dirty="0"/>
                        <a:t>/s  de mantequilla de maní, almendras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92327850"/>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pt-BR" sz="1050" b="1" dirty="0"/>
                        <a:t>1 paquete/s de </a:t>
                      </a:r>
                      <a:r>
                        <a:rPr lang="pt-BR" sz="1050" b="1" dirty="0" err="1"/>
                        <a:t>galleta</a:t>
                      </a:r>
                      <a:r>
                        <a:rPr lang="pt-BR" sz="1050" b="1" dirty="0"/>
                        <a:t> tipo soda o similar</a:t>
                      </a:r>
                      <a:endParaRPr lang="es-VE" sz="105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Atún o sardina</a:t>
                      </a:r>
                    </a:p>
                    <a:p>
                      <a:pPr algn="ctr"/>
                      <a:r>
                        <a:rPr lang="es-VE" sz="1050" b="1" dirty="0"/>
                        <a:t> (ml/gramos): 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84091801"/>
                  </a:ext>
                </a:extLst>
              </a:tr>
              <a:tr h="480909">
                <a:tc rowSpan="4">
                  <a:txBody>
                    <a:bodyPr/>
                    <a:lstStyle/>
                    <a:p>
                      <a:pPr algn="ctr"/>
                      <a:r>
                        <a:rPr lang="es-VE" sz="1050" b="1" dirty="0"/>
                        <a:t>1 unidad de yogurt tipo griego </a:t>
                      </a:r>
                    </a:p>
                    <a:p>
                      <a:pPr algn="ctr"/>
                      <a:r>
                        <a:rPr lang="es-VE" sz="1000" b="1" dirty="0"/>
                        <a:t>(</a:t>
                      </a:r>
                      <a:r>
                        <a:rPr lang="es-VE" sz="1000" b="1" dirty="0" err="1"/>
                        <a:t>yolo</a:t>
                      </a:r>
                      <a:r>
                        <a:rPr lang="es-VE" sz="1000" b="1" dirty="0"/>
                        <a:t>-</a:t>
                      </a:r>
                      <a:r>
                        <a:rPr lang="es-VE" sz="1000" b="1" dirty="0" err="1"/>
                        <a:t>yogpro</a:t>
                      </a:r>
                      <a:r>
                        <a:rPr lang="es-VE" sz="1000" b="1" dirty="0"/>
                        <a:t>-boom)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tc>
                <a:tc>
                  <a:txBody>
                    <a:bodyPr/>
                    <a:lstStyle/>
                    <a:p>
                      <a:pPr algn="ctr"/>
                      <a:r>
                        <a:rPr lang="es-VE" sz="1050" dirty="0"/>
                        <a:t>1 trozo o 5 rueditas de casabe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1 </a:t>
                      </a:r>
                      <a:r>
                        <a:rPr lang="es-VE" sz="1050" dirty="0" err="1"/>
                        <a:t>scoop</a:t>
                      </a:r>
                      <a:r>
                        <a:rPr lang="es-VE" sz="1050" dirty="0"/>
                        <a:t> de proteína en </a:t>
                      </a:r>
                      <a:r>
                        <a:rPr lang="es-VE" sz="1050" b="1" dirty="0"/>
                        <a:t>(ml/gramos): 30-35</a:t>
                      </a:r>
                    </a:p>
                    <a:p>
                      <a:pPr algn="ctr"/>
                      <a:r>
                        <a:rPr lang="es-VE" sz="1050" b="1" dirty="0">
                          <a:solidFill>
                            <a:srgbClr val="FF0000"/>
                          </a:solidFill>
                        </a:rPr>
                        <a:t>NO MULTIPLICAR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pt-BR" sz="1050" dirty="0"/>
                        <a:t>1 </a:t>
                      </a:r>
                      <a:r>
                        <a:rPr lang="pt-BR" sz="1050" dirty="0" err="1"/>
                        <a:t>cda</a:t>
                      </a:r>
                      <a:r>
                        <a:rPr lang="pt-BR" sz="1050" dirty="0"/>
                        <a:t>/s de </a:t>
                      </a:r>
                      <a:r>
                        <a:rPr lang="pt-BR" sz="1050" dirty="0" err="1"/>
                        <a:t>semillas</a:t>
                      </a:r>
                      <a:r>
                        <a:rPr lang="pt-BR" sz="1050" dirty="0"/>
                        <a:t> de </a:t>
                      </a:r>
                      <a:r>
                        <a:rPr lang="pt-BR" sz="1050" dirty="0" err="1"/>
                        <a:t>ajonjolí</a:t>
                      </a:r>
                      <a:r>
                        <a:rPr lang="pt-BR" sz="1050" dirty="0"/>
                        <a:t> o </a:t>
                      </a:r>
                      <a:r>
                        <a:rPr lang="pt-BR" sz="1050" dirty="0" err="1"/>
                        <a:t>chía</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02823762"/>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¼ taza de avena o crema de arroz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2 cdas de coco rallado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5941010"/>
                  </a:ext>
                </a:extLst>
              </a:tr>
              <a:tr h="480909">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VE" sz="1050" dirty="0"/>
                    </a:p>
                  </a:txBody>
                  <a:tcPr/>
                </a:tc>
                <a:tc>
                  <a:txBody>
                    <a:bodyPr/>
                    <a:lstStyle/>
                    <a:p>
                      <a:pPr algn="ctr"/>
                      <a:r>
                        <a:rPr lang="es-VE" sz="1050" dirty="0"/>
                        <a:t>½ taza de cereal (tipo </a:t>
                      </a:r>
                      <a:r>
                        <a:rPr lang="es-VE" sz="1050" dirty="0" err="1"/>
                        <a:t>corn</a:t>
                      </a:r>
                      <a:r>
                        <a:rPr lang="es-VE" sz="1050" dirty="0"/>
                        <a:t> </a:t>
                      </a:r>
                      <a:r>
                        <a:rPr lang="es-VE" sz="1050" dirty="0" err="1"/>
                        <a:t>flakes</a:t>
                      </a:r>
                      <a:r>
                        <a:rPr lang="es-VE" sz="1050" dirty="0"/>
                        <a:t>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6 unidades de pistacho / semillas de calabaza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41753245"/>
                  </a:ext>
                </a:extLst>
              </a:tr>
              <a:tr h="480909">
                <a:tc vMerge="1">
                  <a:txBody>
                    <a:bodyPr/>
                    <a:lstStyle/>
                    <a:p>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endParaRPr lang="es-ES" sz="1050"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ES" sz="1050" dirty="0"/>
                        <a:t>¼ taza de granola (20 g)</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b="1" dirty="0"/>
                        <a:t>CUALQUIER OTRA OPCIÓN DEBES CONSULTAR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029205773"/>
                  </a:ext>
                </a:extLst>
              </a:tr>
            </a:tbl>
          </a:graphicData>
        </a:graphic>
      </p:graphicFrame>
      <p:sp>
        <p:nvSpPr>
          <p:cNvPr id="27" name="CuadroTexto 26">
            <a:extLst>
              <a:ext uri="{FF2B5EF4-FFF2-40B4-BE49-F238E27FC236}">
                <a16:creationId xmlns:a16="http://schemas.microsoft.com/office/drawing/2014/main" id="{18FEB007-7A30-4D5C-76DC-961FDBE1DDCD}"/>
              </a:ext>
            </a:extLst>
          </p:cNvPr>
          <p:cNvSpPr txBox="1"/>
          <p:nvPr/>
        </p:nvSpPr>
        <p:spPr>
          <a:xfrm>
            <a:off x="413851" y="1715372"/>
            <a:ext cx="5999748" cy="430887"/>
          </a:xfrm>
          <a:prstGeom prst="rect">
            <a:avLst/>
          </a:prstGeom>
          <a:noFill/>
        </p:spPr>
        <p:txBody>
          <a:bodyPr wrap="square" rtlCol="0">
            <a:spAutoFit/>
          </a:bodyPr>
          <a:lstStyle/>
          <a:p>
            <a:pPr algn="ctr"/>
            <a:r>
              <a:rPr lang="es-VE" sz="1100" b="1" dirty="0">
                <a:solidFill>
                  <a:srgbClr val="05A8FF"/>
                </a:solidFill>
                <a:latin typeface="Arial Black" panose="020B0604020202020204" pitchFamily="34" charset="0"/>
                <a:cs typeface="Arial Black" panose="020B0604020202020204" pitchFamily="34" charset="0"/>
              </a:rPr>
              <a:t>DEBES ESCOGER UNA (1) OPCIÓN POR COLUMNA Y MULTIPLAR POR LA CANTIDAD ASIGNADA DE RACIONES DE CADA GRUPO</a:t>
            </a:r>
          </a:p>
        </p:txBody>
      </p:sp>
      <p:sp>
        <p:nvSpPr>
          <p:cNvPr id="28" name="Freeform 82">
            <a:extLst>
              <a:ext uri="{FF2B5EF4-FFF2-40B4-BE49-F238E27FC236}">
                <a16:creationId xmlns:a16="http://schemas.microsoft.com/office/drawing/2014/main" id="{70086C7A-2632-8E7B-741B-0D4BC3B8710E}"/>
              </a:ext>
            </a:extLst>
          </p:cNvPr>
          <p:cNvSpPr/>
          <p:nvPr/>
        </p:nvSpPr>
        <p:spPr>
          <a:xfrm rot="16200000">
            <a:off x="159538" y="1786170"/>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sp>
        <p:nvSpPr>
          <p:cNvPr id="29" name="Freeform 82">
            <a:extLst>
              <a:ext uri="{FF2B5EF4-FFF2-40B4-BE49-F238E27FC236}">
                <a16:creationId xmlns:a16="http://schemas.microsoft.com/office/drawing/2014/main" id="{4FFA4C23-A34D-D585-20C2-79EDF0BF2F6D}"/>
              </a:ext>
            </a:extLst>
          </p:cNvPr>
          <p:cNvSpPr/>
          <p:nvPr/>
        </p:nvSpPr>
        <p:spPr>
          <a:xfrm rot="16200000">
            <a:off x="6239513" y="1774819"/>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sp>
        <p:nvSpPr>
          <p:cNvPr id="31" name="CuadroTexto 30">
            <a:extLst>
              <a:ext uri="{FF2B5EF4-FFF2-40B4-BE49-F238E27FC236}">
                <a16:creationId xmlns:a16="http://schemas.microsoft.com/office/drawing/2014/main" id="{007AB626-328F-E1CC-BB13-D7CC82D1D8DB}"/>
              </a:ext>
            </a:extLst>
          </p:cNvPr>
          <p:cNvSpPr txBox="1"/>
          <p:nvPr/>
        </p:nvSpPr>
        <p:spPr>
          <a:xfrm>
            <a:off x="-15485" y="8182024"/>
            <a:ext cx="6858419" cy="253916"/>
          </a:xfrm>
          <a:prstGeom prst="rect">
            <a:avLst/>
          </a:prstGeom>
          <a:noFill/>
        </p:spPr>
        <p:txBody>
          <a:bodyPr wrap="square" rtlCol="0">
            <a:spAutoFit/>
          </a:bodyPr>
          <a:lstStyle/>
          <a:p>
            <a:pPr algn="ctr"/>
            <a:r>
              <a:rPr lang="es-VE" sz="1050" b="1" dirty="0">
                <a:solidFill>
                  <a:srgbClr val="05A8FF"/>
                </a:solidFill>
                <a:latin typeface="Arial Black" panose="020B0604020202020204" pitchFamily="34" charset="0"/>
                <a:cs typeface="Arial Black" panose="020B0604020202020204" pitchFamily="34" charset="0"/>
              </a:rPr>
              <a:t>EJEMPLO: </a:t>
            </a:r>
            <a:r>
              <a:rPr lang="es-VE" sz="1050" b="1" dirty="0">
                <a:latin typeface="Arial Black" panose="020B0604020202020204" pitchFamily="34" charset="0"/>
                <a:cs typeface="Arial Black" panose="020B0604020202020204" pitchFamily="34" charset="0"/>
              </a:rPr>
              <a:t>3 huevos revueltos + 3 </a:t>
            </a:r>
            <a:r>
              <a:rPr lang="es-VE" sz="1050" b="1" dirty="0" err="1">
                <a:latin typeface="Arial Black" panose="020B0604020202020204" pitchFamily="34" charset="0"/>
                <a:cs typeface="Arial Black" panose="020B0604020202020204" pitchFamily="34" charset="0"/>
              </a:rPr>
              <a:t>reb</a:t>
            </a:r>
            <a:r>
              <a:rPr lang="es-VE" sz="1050" b="1" dirty="0">
                <a:latin typeface="Arial Black" panose="020B0604020202020204" pitchFamily="34" charset="0"/>
                <a:cs typeface="Arial Black" panose="020B0604020202020204" pitchFamily="34" charset="0"/>
              </a:rPr>
              <a:t>. de pan + 1 lonja de aguacate +1 manzana</a:t>
            </a:r>
          </a:p>
        </p:txBody>
      </p:sp>
      <p:pic>
        <p:nvPicPr>
          <p:cNvPr id="32" name="Imagen 31">
            <a:extLst>
              <a:ext uri="{FF2B5EF4-FFF2-40B4-BE49-F238E27FC236}">
                <a16:creationId xmlns:a16="http://schemas.microsoft.com/office/drawing/2014/main" id="{CF324056-7D54-4DEB-B841-ED1E63EA0277}"/>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22143" b="16429"/>
          <a:stretch/>
        </p:blipFill>
        <p:spPr bwMode="auto">
          <a:xfrm>
            <a:off x="124573" y="6703850"/>
            <a:ext cx="776676" cy="476675"/>
          </a:xfrm>
          <a:prstGeom prst="rect">
            <a:avLst/>
          </a:prstGeom>
          <a:noFill/>
          <a:ln>
            <a:noFill/>
          </a:ln>
          <a:extLst>
            <a:ext uri="{53640926-AAD7-44D8-BBD7-CCE9431645EC}">
              <a14:shadowObscured xmlns:a14="http://schemas.microsoft.com/office/drawing/2010/main"/>
            </a:ext>
          </a:extLst>
        </p:spPr>
      </p:pic>
      <p:pic>
        <p:nvPicPr>
          <p:cNvPr id="33" name="Imagen 32">
            <a:extLst>
              <a:ext uri="{FF2B5EF4-FFF2-40B4-BE49-F238E27FC236}">
                <a16:creationId xmlns:a16="http://schemas.microsoft.com/office/drawing/2014/main" id="{61DB9CA8-19BF-9B1F-4D1E-4D4FC9A45A02}"/>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08092" y="7229707"/>
            <a:ext cx="609638" cy="580421"/>
          </a:xfrm>
          <a:prstGeom prst="rect">
            <a:avLst/>
          </a:prstGeom>
          <a:noFill/>
        </p:spPr>
      </p:pic>
    </p:spTree>
    <p:extLst>
      <p:ext uri="{BB962C8B-B14F-4D97-AF65-F5344CB8AC3E}">
        <p14:creationId xmlns:p14="http://schemas.microsoft.com/office/powerpoint/2010/main" val="380284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sp>
        <p:nvSpPr>
          <p:cNvPr id="2" name="CuadroTexto 1">
            <a:extLst>
              <a:ext uri="{FF2B5EF4-FFF2-40B4-BE49-F238E27FC236}">
                <a16:creationId xmlns:a16="http://schemas.microsoft.com/office/drawing/2014/main" id="{32560050-6C72-8030-B15F-5DD5B1E3A35F}"/>
              </a:ext>
            </a:extLst>
          </p:cNvPr>
          <p:cNvSpPr txBox="1"/>
          <p:nvPr/>
        </p:nvSpPr>
        <p:spPr>
          <a:xfrm>
            <a:off x="-18909" y="-20745"/>
            <a:ext cx="6858419" cy="523220"/>
          </a:xfrm>
          <a:prstGeom prst="rect">
            <a:avLst/>
          </a:prstGeom>
          <a:noFill/>
        </p:spPr>
        <p:txBody>
          <a:bodyPr wrap="square" rtlCol="0">
            <a:spAutoFit/>
          </a:bodyPr>
          <a:lstStyle/>
          <a:p>
            <a:pPr algn="ctr"/>
            <a:r>
              <a:rPr lang="es-VE" sz="28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ALMUERZO- Hora: 12:00-13:00</a:t>
            </a:r>
          </a:p>
        </p:txBody>
      </p:sp>
      <p:graphicFrame>
        <p:nvGraphicFramePr>
          <p:cNvPr id="11" name="Tabla 10">
            <a:extLst>
              <a:ext uri="{FF2B5EF4-FFF2-40B4-BE49-F238E27FC236}">
                <a16:creationId xmlns:a16="http://schemas.microsoft.com/office/drawing/2014/main" id="{F656B33C-E19D-50A7-FA36-2CB8202B409D}"/>
              </a:ext>
            </a:extLst>
          </p:cNvPr>
          <p:cNvGraphicFramePr>
            <a:graphicFrameLocks noGrp="1"/>
          </p:cNvGraphicFramePr>
          <p:nvPr>
            <p:extLst>
              <p:ext uri="{D42A27DB-BD31-4B8C-83A1-F6EECF244321}">
                <p14:modId xmlns:p14="http://schemas.microsoft.com/office/powerpoint/2010/main" val="436412748"/>
              </p:ext>
            </p:extLst>
          </p:nvPr>
        </p:nvGraphicFramePr>
        <p:xfrm>
          <a:off x="264964" y="741394"/>
          <a:ext cx="6299736" cy="819989"/>
        </p:xfrm>
        <a:graphic>
          <a:graphicData uri="http://schemas.openxmlformats.org/drawingml/2006/table">
            <a:tbl>
              <a:tblPr firstRow="1" bandRow="1">
                <a:tableStyleId>{5C22544A-7EE6-4342-B048-85BDC9FD1C3A}</a:tableStyleId>
              </a:tblPr>
              <a:tblGrid>
                <a:gridCol w="1049956">
                  <a:extLst>
                    <a:ext uri="{9D8B030D-6E8A-4147-A177-3AD203B41FA5}">
                      <a16:colId xmlns:a16="http://schemas.microsoft.com/office/drawing/2014/main" val="959694577"/>
                    </a:ext>
                  </a:extLst>
                </a:gridCol>
                <a:gridCol w="1049956">
                  <a:extLst>
                    <a:ext uri="{9D8B030D-6E8A-4147-A177-3AD203B41FA5}">
                      <a16:colId xmlns:a16="http://schemas.microsoft.com/office/drawing/2014/main" val="2926544623"/>
                    </a:ext>
                  </a:extLst>
                </a:gridCol>
                <a:gridCol w="1049956">
                  <a:extLst>
                    <a:ext uri="{9D8B030D-6E8A-4147-A177-3AD203B41FA5}">
                      <a16:colId xmlns:a16="http://schemas.microsoft.com/office/drawing/2014/main" val="1739084961"/>
                    </a:ext>
                  </a:extLst>
                </a:gridCol>
                <a:gridCol w="1049956">
                  <a:extLst>
                    <a:ext uri="{9D8B030D-6E8A-4147-A177-3AD203B41FA5}">
                      <a16:colId xmlns:a16="http://schemas.microsoft.com/office/drawing/2014/main" val="1348210058"/>
                    </a:ext>
                  </a:extLst>
                </a:gridCol>
                <a:gridCol w="1049956">
                  <a:extLst>
                    <a:ext uri="{9D8B030D-6E8A-4147-A177-3AD203B41FA5}">
                      <a16:colId xmlns:a16="http://schemas.microsoft.com/office/drawing/2014/main" val="3781382410"/>
                    </a:ext>
                  </a:extLst>
                </a:gridCol>
                <a:gridCol w="1049956">
                  <a:extLst>
                    <a:ext uri="{9D8B030D-6E8A-4147-A177-3AD203B41FA5}">
                      <a16:colId xmlns:a16="http://schemas.microsoft.com/office/drawing/2014/main" val="1623827020"/>
                    </a:ext>
                  </a:extLst>
                </a:gridCol>
              </a:tblGrid>
              <a:tr h="323165">
                <a:tc>
                  <a:txBody>
                    <a:bodyPr/>
                    <a:lstStyle/>
                    <a:p>
                      <a:pPr algn="ctr"/>
                      <a:r>
                        <a:rPr lang="es-VE" dirty="0"/>
                        <a:t>LÁCTEOS</a:t>
                      </a:r>
                    </a:p>
                  </a:txBody>
                  <a:tcPr/>
                </a:tc>
                <a:tc>
                  <a:txBody>
                    <a:bodyPr/>
                    <a:lstStyle/>
                    <a:p>
                      <a:pPr algn="ctr"/>
                      <a:r>
                        <a:rPr lang="es-VE" dirty="0"/>
                        <a:t>VEGETALES</a:t>
                      </a:r>
                    </a:p>
                  </a:txBody>
                  <a:tcPr/>
                </a:tc>
                <a:tc>
                  <a:txBody>
                    <a:bodyPr/>
                    <a:lstStyle/>
                    <a:p>
                      <a:pPr algn="ctr"/>
                      <a:r>
                        <a:rPr lang="es-VE" dirty="0"/>
                        <a:t>FRUTAS</a:t>
                      </a:r>
                    </a:p>
                  </a:txBody>
                  <a:tcPr/>
                </a:tc>
                <a:tc>
                  <a:txBody>
                    <a:bodyPr/>
                    <a:lstStyle/>
                    <a:p>
                      <a:pPr algn="ctr"/>
                      <a:r>
                        <a:rPr lang="es-VE" dirty="0"/>
                        <a:t>ALMIDONES</a:t>
                      </a:r>
                    </a:p>
                  </a:txBody>
                  <a:tcPr/>
                </a:tc>
                <a:tc>
                  <a:txBody>
                    <a:bodyPr/>
                    <a:lstStyle/>
                    <a:p>
                      <a:pPr algn="ctr"/>
                      <a:r>
                        <a:rPr lang="es-VE" dirty="0"/>
                        <a:t>PROTEÍNAS</a:t>
                      </a:r>
                    </a:p>
                  </a:txBody>
                  <a:tcPr/>
                </a:tc>
                <a:tc>
                  <a:txBody>
                    <a:bodyPr/>
                    <a:lstStyle/>
                    <a:p>
                      <a:pPr algn="ctr"/>
                      <a:r>
                        <a:rPr lang="es-VE" dirty="0"/>
                        <a:t>GRASAS</a:t>
                      </a:r>
                    </a:p>
                  </a:txBody>
                  <a:tcPr/>
                </a:tc>
                <a:extLst>
                  <a:ext uri="{0D108BD9-81ED-4DB2-BD59-A6C34878D82A}">
                    <a16:rowId xmlns:a16="http://schemas.microsoft.com/office/drawing/2014/main" val="4118809121"/>
                  </a:ext>
                </a:extLst>
              </a:tr>
              <a:tr h="323165">
                <a:tc>
                  <a:txBody>
                    <a:bodyPr/>
                    <a:lstStyle/>
                    <a:p>
                      <a:pPr algn="ctr"/>
                      <a:endParaRPr lang="es-VE"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{{ALM_VEGETALES}}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{{ALM_FRUTAS}}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{{ALM_ALMIDONES}}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{{ALM_PROTEINAS}}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{{ALM_GRASAS}}</a:t>
                      </a:r>
                    </a:p>
                  </a:txBody>
                  <a:tcPr/>
                </a:tc>
                <a:extLst>
                  <a:ext uri="{0D108BD9-81ED-4DB2-BD59-A6C34878D82A}">
                    <a16:rowId xmlns:a16="http://schemas.microsoft.com/office/drawing/2014/main" val="1007372756"/>
                  </a:ext>
                </a:extLst>
              </a:tr>
            </a:tbl>
          </a:graphicData>
        </a:graphic>
      </p:graphicFrame>
      <p:grpSp>
        <p:nvGrpSpPr>
          <p:cNvPr id="12" name="Group 19">
            <a:extLst>
              <a:ext uri="{FF2B5EF4-FFF2-40B4-BE49-F238E27FC236}">
                <a16:creationId xmlns:a16="http://schemas.microsoft.com/office/drawing/2014/main" id="{917F574D-4E75-0573-5BF5-C86DED472866}"/>
              </a:ext>
            </a:extLst>
          </p:cNvPr>
          <p:cNvGrpSpPr/>
          <p:nvPr/>
        </p:nvGrpSpPr>
        <p:grpSpPr>
          <a:xfrm rot="5205064">
            <a:off x="1718740" y="514396"/>
            <a:ext cx="208280" cy="168275"/>
            <a:chOff x="257045" y="4764774"/>
            <a:chExt cx="6350000" cy="5126990"/>
          </a:xfrm>
        </p:grpSpPr>
        <p:sp>
          <p:nvSpPr>
            <p:cNvPr id="13" name="Freeform 20">
              <a:extLst>
                <a:ext uri="{FF2B5EF4-FFF2-40B4-BE49-F238E27FC236}">
                  <a16:creationId xmlns:a16="http://schemas.microsoft.com/office/drawing/2014/main" id="{D8C22B4C-621A-252F-54C3-4D367BBB5969}"/>
                </a:ext>
              </a:extLst>
            </p:cNvPr>
            <p:cNvSpPr/>
            <p:nvPr/>
          </p:nvSpPr>
          <p:spPr>
            <a:xfrm>
              <a:off x="257045" y="4764774"/>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7ED957"/>
            </a:solidFill>
          </p:spPr>
          <p:txBody>
            <a:bodyPr/>
            <a:lstStyle/>
            <a:p>
              <a:endParaRPr lang="es-VE"/>
            </a:p>
          </p:txBody>
        </p:sp>
      </p:grpSp>
      <p:grpSp>
        <p:nvGrpSpPr>
          <p:cNvPr id="14" name="Group 21">
            <a:extLst>
              <a:ext uri="{FF2B5EF4-FFF2-40B4-BE49-F238E27FC236}">
                <a16:creationId xmlns:a16="http://schemas.microsoft.com/office/drawing/2014/main" id="{6352C8DD-7421-4B1E-3329-A7AEF64A43E6}"/>
              </a:ext>
            </a:extLst>
          </p:cNvPr>
          <p:cNvGrpSpPr/>
          <p:nvPr/>
        </p:nvGrpSpPr>
        <p:grpSpPr>
          <a:xfrm rot="5205064">
            <a:off x="2792750" y="507927"/>
            <a:ext cx="208280" cy="168275"/>
            <a:chOff x="296771" y="5304943"/>
            <a:chExt cx="6350000" cy="5126990"/>
          </a:xfrm>
        </p:grpSpPr>
        <p:sp>
          <p:nvSpPr>
            <p:cNvPr id="15" name="Freeform 22">
              <a:extLst>
                <a:ext uri="{FF2B5EF4-FFF2-40B4-BE49-F238E27FC236}">
                  <a16:creationId xmlns:a16="http://schemas.microsoft.com/office/drawing/2014/main" id="{51A984CA-41DF-572B-6907-224E31E9F0FB}"/>
                </a:ext>
              </a:extLst>
            </p:cNvPr>
            <p:cNvSpPr/>
            <p:nvPr/>
          </p:nvSpPr>
          <p:spPr>
            <a:xfrm>
              <a:off x="296771" y="530494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914D"/>
            </a:solidFill>
          </p:spPr>
          <p:txBody>
            <a:bodyPr/>
            <a:lstStyle/>
            <a:p>
              <a:endParaRPr lang="es-VE"/>
            </a:p>
          </p:txBody>
        </p:sp>
      </p:grpSp>
      <p:grpSp>
        <p:nvGrpSpPr>
          <p:cNvPr id="16" name="Group 27">
            <a:extLst>
              <a:ext uri="{FF2B5EF4-FFF2-40B4-BE49-F238E27FC236}">
                <a16:creationId xmlns:a16="http://schemas.microsoft.com/office/drawing/2014/main" id="{1EEC53C4-6182-27D8-18DF-1E5D578505DE}"/>
              </a:ext>
            </a:extLst>
          </p:cNvPr>
          <p:cNvGrpSpPr/>
          <p:nvPr/>
        </p:nvGrpSpPr>
        <p:grpSpPr>
          <a:xfrm rot="5205064">
            <a:off x="5885082" y="520094"/>
            <a:ext cx="208280" cy="168275"/>
            <a:chOff x="296771" y="6994768"/>
            <a:chExt cx="6350000" cy="5126990"/>
          </a:xfrm>
        </p:grpSpPr>
        <p:sp>
          <p:nvSpPr>
            <p:cNvPr id="17" name="Freeform 28">
              <a:extLst>
                <a:ext uri="{FF2B5EF4-FFF2-40B4-BE49-F238E27FC236}">
                  <a16:creationId xmlns:a16="http://schemas.microsoft.com/office/drawing/2014/main" id="{AE58F8BA-41B8-92C2-D7C8-BDE4689D3A4D}"/>
                </a:ext>
              </a:extLst>
            </p:cNvPr>
            <p:cNvSpPr/>
            <p:nvPr/>
          </p:nvSpPr>
          <p:spPr>
            <a:xfrm>
              <a:off x="296771" y="6994768"/>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DE59"/>
            </a:solidFill>
          </p:spPr>
          <p:txBody>
            <a:bodyPr/>
            <a:lstStyle/>
            <a:p>
              <a:endParaRPr lang="es-VE"/>
            </a:p>
          </p:txBody>
        </p:sp>
      </p:grpSp>
      <p:grpSp>
        <p:nvGrpSpPr>
          <p:cNvPr id="18" name="Group 17">
            <a:extLst>
              <a:ext uri="{FF2B5EF4-FFF2-40B4-BE49-F238E27FC236}">
                <a16:creationId xmlns:a16="http://schemas.microsoft.com/office/drawing/2014/main" id="{F738774E-0460-FC46-8E96-50F3145B5223}"/>
              </a:ext>
            </a:extLst>
          </p:cNvPr>
          <p:cNvGrpSpPr/>
          <p:nvPr/>
        </p:nvGrpSpPr>
        <p:grpSpPr>
          <a:xfrm rot="5205064">
            <a:off x="640442" y="507926"/>
            <a:ext cx="208280" cy="168275"/>
            <a:chOff x="0" y="0"/>
            <a:chExt cx="6350000" cy="5126990"/>
          </a:xfrm>
          <a:solidFill>
            <a:schemeClr val="tx1"/>
          </a:solidFill>
        </p:grpSpPr>
        <p:sp>
          <p:nvSpPr>
            <p:cNvPr id="19" name="Freeform 18">
              <a:extLst>
                <a:ext uri="{FF2B5EF4-FFF2-40B4-BE49-F238E27FC236}">
                  <a16:creationId xmlns:a16="http://schemas.microsoft.com/office/drawing/2014/main" id="{B7D19829-2DED-7F73-AE72-B9274F54C608}"/>
                </a:ext>
              </a:extLst>
            </p:cNvPr>
            <p:cNvSpPr/>
            <p:nvPr/>
          </p:nvSpPr>
          <p:spPr>
            <a:xfrm>
              <a:off x="0" y="0"/>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grpFill/>
          </p:spPr>
          <p:txBody>
            <a:bodyPr/>
            <a:lstStyle/>
            <a:p>
              <a:endParaRPr lang="es-VE"/>
            </a:p>
          </p:txBody>
        </p:sp>
      </p:grpSp>
      <p:grpSp>
        <p:nvGrpSpPr>
          <p:cNvPr id="20" name="Group 23">
            <a:extLst>
              <a:ext uri="{FF2B5EF4-FFF2-40B4-BE49-F238E27FC236}">
                <a16:creationId xmlns:a16="http://schemas.microsoft.com/office/drawing/2014/main" id="{7C2FF4C1-17D4-E50A-6AA0-EBCCA1D9F187}"/>
              </a:ext>
            </a:extLst>
          </p:cNvPr>
          <p:cNvGrpSpPr/>
          <p:nvPr/>
        </p:nvGrpSpPr>
        <p:grpSpPr>
          <a:xfrm rot="5205064">
            <a:off x="3776856" y="507927"/>
            <a:ext cx="208280" cy="168275"/>
            <a:chOff x="39726" y="1634099"/>
            <a:chExt cx="6350000" cy="5126990"/>
          </a:xfrm>
        </p:grpSpPr>
        <p:sp>
          <p:nvSpPr>
            <p:cNvPr id="21" name="Freeform 24">
              <a:extLst>
                <a:ext uri="{FF2B5EF4-FFF2-40B4-BE49-F238E27FC236}">
                  <a16:creationId xmlns:a16="http://schemas.microsoft.com/office/drawing/2014/main" id="{FA0C4961-06E5-B73D-B605-9956B400047A}"/>
                </a:ext>
              </a:extLst>
            </p:cNvPr>
            <p:cNvSpPr/>
            <p:nvPr/>
          </p:nvSpPr>
          <p:spPr>
            <a:xfrm>
              <a:off x="39726" y="1634099"/>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5CE1E6"/>
            </a:solidFill>
          </p:spPr>
          <p:txBody>
            <a:bodyPr/>
            <a:lstStyle/>
            <a:p>
              <a:endParaRPr lang="es-VE"/>
            </a:p>
          </p:txBody>
        </p:sp>
      </p:grpSp>
      <p:grpSp>
        <p:nvGrpSpPr>
          <p:cNvPr id="22" name="Group 25">
            <a:extLst>
              <a:ext uri="{FF2B5EF4-FFF2-40B4-BE49-F238E27FC236}">
                <a16:creationId xmlns:a16="http://schemas.microsoft.com/office/drawing/2014/main" id="{99EE7A54-D936-0D68-E05F-062E3B622E78}"/>
              </a:ext>
            </a:extLst>
          </p:cNvPr>
          <p:cNvGrpSpPr/>
          <p:nvPr/>
        </p:nvGrpSpPr>
        <p:grpSpPr>
          <a:xfrm rot="5205064">
            <a:off x="4830969" y="528222"/>
            <a:ext cx="208280" cy="168275"/>
            <a:chOff x="39726" y="2199413"/>
            <a:chExt cx="6350000" cy="5126990"/>
          </a:xfrm>
        </p:grpSpPr>
        <p:sp>
          <p:nvSpPr>
            <p:cNvPr id="23" name="Freeform 26">
              <a:extLst>
                <a:ext uri="{FF2B5EF4-FFF2-40B4-BE49-F238E27FC236}">
                  <a16:creationId xmlns:a16="http://schemas.microsoft.com/office/drawing/2014/main" id="{1A474802-06AF-B97D-8215-7B8177D0EACA}"/>
                </a:ext>
              </a:extLst>
            </p:cNvPr>
            <p:cNvSpPr/>
            <p:nvPr/>
          </p:nvSpPr>
          <p:spPr>
            <a:xfrm>
              <a:off x="39726" y="219941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5757"/>
            </a:solidFill>
          </p:spPr>
          <p:txBody>
            <a:bodyPr/>
            <a:lstStyle/>
            <a:p>
              <a:endParaRPr lang="es-VE"/>
            </a:p>
          </p:txBody>
        </p:sp>
      </p:grpSp>
      <p:graphicFrame>
        <p:nvGraphicFramePr>
          <p:cNvPr id="26" name="Tabla 25">
            <a:extLst>
              <a:ext uri="{FF2B5EF4-FFF2-40B4-BE49-F238E27FC236}">
                <a16:creationId xmlns:a16="http://schemas.microsoft.com/office/drawing/2014/main" id="{9717528F-7743-AC89-3AB2-8B757A680062}"/>
              </a:ext>
            </a:extLst>
          </p:cNvPr>
          <p:cNvGraphicFramePr>
            <a:graphicFrameLocks noGrp="1"/>
          </p:cNvGraphicFramePr>
          <p:nvPr>
            <p:extLst>
              <p:ext uri="{D42A27DB-BD31-4B8C-83A1-F6EECF244321}">
                <p14:modId xmlns:p14="http://schemas.microsoft.com/office/powerpoint/2010/main" val="1725245690"/>
              </p:ext>
            </p:extLst>
          </p:nvPr>
        </p:nvGraphicFramePr>
        <p:xfrm>
          <a:off x="0" y="2104226"/>
          <a:ext cx="6757988" cy="6170001"/>
        </p:xfrm>
        <a:graphic>
          <a:graphicData uri="http://schemas.openxmlformats.org/drawingml/2006/table">
            <a:tbl>
              <a:tblPr firstRow="1" bandRow="1">
                <a:tableStyleId>{5C22544A-7EE6-4342-B048-85BDC9FD1C3A}</a:tableStyleId>
              </a:tblPr>
              <a:tblGrid>
                <a:gridCol w="1060704">
                  <a:extLst>
                    <a:ext uri="{9D8B030D-6E8A-4147-A177-3AD203B41FA5}">
                      <a16:colId xmlns:a16="http://schemas.microsoft.com/office/drawing/2014/main" val="57957149"/>
                    </a:ext>
                  </a:extLst>
                </a:gridCol>
                <a:gridCol w="950976">
                  <a:extLst>
                    <a:ext uri="{9D8B030D-6E8A-4147-A177-3AD203B41FA5}">
                      <a16:colId xmlns:a16="http://schemas.microsoft.com/office/drawing/2014/main" val="757536891"/>
                    </a:ext>
                  </a:extLst>
                </a:gridCol>
                <a:gridCol w="1901952">
                  <a:extLst>
                    <a:ext uri="{9D8B030D-6E8A-4147-A177-3AD203B41FA5}">
                      <a16:colId xmlns:a16="http://schemas.microsoft.com/office/drawing/2014/main" val="4004187718"/>
                    </a:ext>
                  </a:extLst>
                </a:gridCol>
                <a:gridCol w="1559705">
                  <a:extLst>
                    <a:ext uri="{9D8B030D-6E8A-4147-A177-3AD203B41FA5}">
                      <a16:colId xmlns:a16="http://schemas.microsoft.com/office/drawing/2014/main" val="1143937413"/>
                    </a:ext>
                  </a:extLst>
                </a:gridCol>
                <a:gridCol w="1284651">
                  <a:extLst>
                    <a:ext uri="{9D8B030D-6E8A-4147-A177-3AD203B41FA5}">
                      <a16:colId xmlns:a16="http://schemas.microsoft.com/office/drawing/2014/main" val="953006185"/>
                    </a:ext>
                  </a:extLst>
                </a:gridCol>
              </a:tblGrid>
              <a:tr h="290686">
                <a:tc>
                  <a:txBody>
                    <a:bodyPr/>
                    <a:lstStyle/>
                    <a:p>
                      <a:pPr algn="ctr"/>
                      <a:r>
                        <a:rPr lang="es-VE" i="1" dirty="0">
                          <a:solidFill>
                            <a:schemeClr val="tx1"/>
                          </a:solidFill>
                        </a:rPr>
                        <a:t>VEGETALES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i="1" dirty="0">
                          <a:solidFill>
                            <a:schemeClr val="tx1"/>
                          </a:solidFill>
                        </a:rPr>
                        <a:t>FRUTAS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a:r>
                        <a:rPr lang="es-VE" i="1" dirty="0">
                          <a:solidFill>
                            <a:schemeClr val="tx1"/>
                          </a:solidFill>
                        </a:rPr>
                        <a:t>ALMIDONES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FF"/>
                    </a:solidFill>
                  </a:tcPr>
                </a:tc>
                <a:tc>
                  <a:txBody>
                    <a:bodyPr/>
                    <a:lstStyle/>
                    <a:p>
                      <a:pPr algn="ctr"/>
                      <a:r>
                        <a:rPr lang="es-VE" i="1" dirty="0">
                          <a:solidFill>
                            <a:schemeClr val="tx1"/>
                          </a:solidFill>
                        </a:rPr>
                        <a:t>PROTEÍNAS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5B5B"/>
                    </a:solidFill>
                  </a:tcPr>
                </a:tc>
                <a:tc>
                  <a:txBody>
                    <a:bodyPr/>
                    <a:lstStyle/>
                    <a:p>
                      <a:pPr algn="ctr"/>
                      <a:r>
                        <a:rPr lang="es-VE" sz="1300" i="1" dirty="0">
                          <a:solidFill>
                            <a:schemeClr val="tx1"/>
                          </a:solidFill>
                        </a:rPr>
                        <a:t>GRASAS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402095060"/>
                  </a:ext>
                </a:extLst>
              </a:tr>
              <a:tr h="480909">
                <a:tc rowSpan="6">
                  <a:txBody>
                    <a:bodyPr/>
                    <a:lstStyle/>
                    <a:p>
                      <a:pPr algn="ctr"/>
                      <a:r>
                        <a:rPr lang="es-ES" sz="1050" b="1" dirty="0"/>
                        <a:t> Taza de vegetales crudos:</a:t>
                      </a:r>
                    </a:p>
                    <a:p>
                      <a:pPr algn="ctr"/>
                      <a:endParaRPr lang="es-ES" sz="1050" dirty="0"/>
                    </a:p>
                    <a:p>
                      <a:pPr algn="ctr"/>
                      <a:r>
                        <a:rPr lang="es-ES" sz="1050" dirty="0"/>
                        <a:t> (pepino, repollo, lechuga, </a:t>
                      </a:r>
                      <a:r>
                        <a:rPr lang="es-ES" sz="1050" dirty="0" err="1"/>
                        <a:t>celery</a:t>
                      </a:r>
                      <a:r>
                        <a:rPr lang="es-ES" sz="1050" dirty="0"/>
                        <a:t>, tomate, zanahoria, cebolla, palmito)</a:t>
                      </a:r>
                    </a:p>
                    <a:p>
                      <a:pPr algn="ctr"/>
                      <a:endParaRPr lang="es-ES" sz="1050" dirty="0"/>
                    </a:p>
                    <a:p>
                      <a:pPr algn="ctr"/>
                      <a:r>
                        <a:rPr lang="es-ES" sz="1050" dirty="0"/>
                        <a:t>Lo ideal es elaborar una ensalada con la mezcla de ellos.</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11">
                  <a:txBody>
                    <a:bodyPr/>
                    <a:lstStyle/>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pPr algn="ctr"/>
                      <a:r>
                        <a:rPr lang="es-VE" sz="1050" dirty="0"/>
                        <a:t>1 ración de frutas entera/</a:t>
                      </a:r>
                    </a:p>
                    <a:p>
                      <a:pPr algn="ctr"/>
                      <a:r>
                        <a:rPr lang="es-VE" sz="1050" dirty="0"/>
                        <a:t>jugo</a:t>
                      </a:r>
                    </a:p>
                    <a:p>
                      <a:pPr algn="ctr"/>
                      <a:endParaRPr lang="es-VE" sz="1050" dirty="0"/>
                    </a:p>
                    <a:p>
                      <a:pPr algn="ctr"/>
                      <a:r>
                        <a:rPr lang="es-VE" sz="1050" dirty="0"/>
                        <a:t>Consumir como se subraya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pt-BR" sz="1050" b="0" dirty="0"/>
                        <a:t>½  Taza/s de arroz</a:t>
                      </a:r>
                      <a:endParaRPr lang="es-VE" sz="1050" b="0"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80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es-VE" sz="1050" dirty="0"/>
                    </a:p>
                    <a:p>
                      <a:pPr algn="ctr"/>
                      <a:r>
                        <a:rPr lang="es-VE" sz="1050" dirty="0"/>
                        <a:t>1 trozo/ 2 cdas</a:t>
                      </a:r>
                    </a:p>
                    <a:p>
                      <a:pPr algn="ctr"/>
                      <a:r>
                        <a:rPr lang="es-VE" sz="1050" dirty="0"/>
                        <a:t>de carne pollo, pescado/ lomo de cerdo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pt-BR" sz="1050" dirty="0"/>
                        <a:t>1 </a:t>
                      </a:r>
                      <a:r>
                        <a:rPr lang="pt-BR" sz="1050" dirty="0" err="1"/>
                        <a:t>lonja</a:t>
                      </a:r>
                      <a:r>
                        <a:rPr lang="pt-BR" sz="1050" dirty="0"/>
                        <a:t>/s de </a:t>
                      </a:r>
                      <a:r>
                        <a:rPr lang="pt-BR" sz="1050" dirty="0" err="1"/>
                        <a:t>aguacate</a:t>
                      </a:r>
                      <a:endParaRPr lang="pt-BR" sz="1050"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6863288"/>
                  </a:ext>
                </a:extLst>
              </a:tr>
              <a:tr h="310670">
                <a:tc vMerge="1">
                  <a:txBody>
                    <a:bodyPr/>
                    <a:lstStyle/>
                    <a:p>
                      <a:endParaRPr lang="es-VE" sz="1050" dirty="0"/>
                    </a:p>
                  </a:txBody>
                  <a:tcPr/>
                </a:tc>
                <a:tc vMerge="1">
                  <a:txBody>
                    <a:bodyPr/>
                    <a:lstStyle/>
                    <a:p>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pt-BR" sz="1050" b="0" dirty="0"/>
                        <a:t>½ Taza/s de pasta</a:t>
                      </a:r>
                      <a:endParaRPr lang="es-VE" sz="1050" b="1"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s-VE" sz="105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pt-BR" sz="1050" dirty="0"/>
                        <a:t>1 </a:t>
                      </a:r>
                      <a:r>
                        <a:rPr lang="pt-BR" sz="1050" dirty="0" err="1"/>
                        <a:t>lonja</a:t>
                      </a:r>
                      <a:r>
                        <a:rPr lang="pt-BR" sz="1050" dirty="0"/>
                        <a:t>/s </a:t>
                      </a:r>
                      <a:r>
                        <a:rPr lang="pt-BR" sz="1050" dirty="0" err="1"/>
                        <a:t>tocineta</a:t>
                      </a:r>
                      <a:r>
                        <a:rPr lang="es-VE" sz="1050" b="1" dirty="0"/>
                        <a:t>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43657497"/>
                  </a:ext>
                </a:extLst>
              </a:tr>
              <a:tr h="480909">
                <a:tc vMerge="1">
                  <a:txBody>
                    <a:bodyPr/>
                    <a:lstStyle/>
                    <a:p>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lnL w="12700" cap="flat" cmpd="sng" algn="ctr">
                      <a:solidFill>
                        <a:schemeClr val="tx1"/>
                      </a:solidFill>
                      <a:prstDash val="solid"/>
                      <a:round/>
                      <a:headEnd type="none" w="med" len="med"/>
                      <a:tailEnd type="none" w="med" len="med"/>
                    </a:lnL>
                  </a:tcPr>
                </a:tc>
                <a:tc>
                  <a:txBody>
                    <a:bodyPr/>
                    <a:lstStyle/>
                    <a:p>
                      <a:pPr algn="ctr"/>
                      <a:r>
                        <a:rPr lang="es-VE" sz="1050" dirty="0"/>
                        <a:t>¼ plátano (horneado, </a:t>
                      </a:r>
                      <a:r>
                        <a:rPr lang="es-VE" sz="1050" dirty="0" err="1"/>
                        <a:t>sacochado</a:t>
                      </a:r>
                      <a:r>
                        <a:rPr lang="es-VE" sz="1050" dirty="0"/>
                        <a:t>/ </a:t>
                      </a:r>
                      <a:r>
                        <a:rPr lang="es-VE" sz="1050" dirty="0" err="1"/>
                        <a:t>airfryer</a:t>
                      </a:r>
                      <a:r>
                        <a:rPr lang="es-VE" sz="1050" dirty="0"/>
                        <a:t>)</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1 huevo </a:t>
                      </a:r>
                      <a:r>
                        <a:rPr lang="es-VE" sz="1050" b="1" dirty="0"/>
                        <a:t>entero</a:t>
                      </a:r>
                      <a:r>
                        <a:rPr lang="es-VE" sz="1050" dirty="0"/>
                        <a:t> </a:t>
                      </a:r>
                    </a:p>
                    <a:p>
                      <a:pPr algn="ctr"/>
                      <a:r>
                        <a:rPr lang="es-VE" sz="1050" dirty="0"/>
                        <a:t>(clara + amarilla)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s-VE" sz="1050" dirty="0"/>
                        <a:t>1 cucharadita/s</a:t>
                      </a:r>
                    </a:p>
                    <a:p>
                      <a:pPr algn="ctr"/>
                      <a:r>
                        <a:rPr lang="es-VE" sz="1050" dirty="0"/>
                        <a:t>de aceite (oliva, aguacate, coco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8036151"/>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1 fajita/tortilla de trigo/</a:t>
                      </a:r>
                      <a:r>
                        <a:rPr lang="es-VE" sz="1050" dirty="0" err="1"/>
                        <a:t>maiz</a:t>
                      </a:r>
                      <a:r>
                        <a:rPr lang="es-VE" sz="1050" dirty="0"/>
                        <a:t>/yuca o similar (tipo bimbo o </a:t>
                      </a:r>
                      <a:r>
                        <a:rPr lang="es-VE" sz="1050" dirty="0" err="1"/>
                        <a:t>crustissimo</a:t>
                      </a:r>
                      <a:r>
                        <a:rPr lang="es-VE" sz="105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a:t>
                      </a:r>
                      <a:r>
                        <a:rPr lang="es-VE" sz="1050" dirty="0" err="1"/>
                        <a:t>reb</a:t>
                      </a:r>
                      <a:r>
                        <a:rPr lang="es-VE" sz="1050" dirty="0"/>
                        <a:t>/lonja de pechuga de pavo</a:t>
                      </a:r>
                    </a:p>
                    <a:p>
                      <a:pPr algn="ct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s-VE" sz="1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90922164"/>
                  </a:ext>
                </a:extLst>
              </a:tr>
              <a:tr h="480909">
                <a:tc vMerge="1">
                  <a:txBody>
                    <a:bodyPr/>
                    <a:lstStyle/>
                    <a:p>
                      <a:endParaRP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vMerge="1">
                  <a:txBody>
                    <a:bodyPr/>
                    <a:lstStyle/>
                    <a:p>
                      <a:endParaRPr lang="es-VE" sz="1050" dirty="0"/>
                    </a:p>
                  </a:txBody>
                  <a:tcPr>
                    <a:lnL w="12700" cap="flat" cmpd="sng" algn="ctr">
                      <a:solidFill>
                        <a:schemeClr val="tx1"/>
                      </a:solidFill>
                      <a:prstDash val="solid"/>
                      <a:round/>
                      <a:headEnd type="none" w="med" len="med"/>
                      <a:tailEnd type="none" w="med" len="med"/>
                    </a:lnL>
                  </a:tcPr>
                </a:tc>
                <a:tc>
                  <a:txBody>
                    <a:bodyPr/>
                    <a:lstStyle/>
                    <a:p>
                      <a:pPr algn="ctr"/>
                      <a:r>
                        <a:rPr lang="es-VE" sz="1050" dirty="0"/>
                        <a:t>1 trozo de batata-apio-yuca-ocumo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80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es-VE" sz="1050" dirty="0"/>
                    </a:p>
                    <a:p>
                      <a:pPr algn="ctr"/>
                      <a:endParaRPr lang="es-VE" sz="1050" dirty="0"/>
                    </a:p>
                    <a:p>
                      <a:pPr algn="ctr"/>
                      <a:r>
                        <a:rPr lang="es-VE" sz="1050" dirty="0"/>
                        <a:t>Atún o sardina</a:t>
                      </a:r>
                    </a:p>
                    <a:p>
                      <a:pPr algn="ctr"/>
                      <a:r>
                        <a:rPr lang="es-VE" sz="1050" b="1" dirty="0"/>
                        <a:t> (ml/gramos): 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2 </a:t>
                      </a:r>
                      <a:r>
                        <a:rPr lang="es-VE" sz="1050" dirty="0" err="1"/>
                        <a:t>cdta</a:t>
                      </a:r>
                      <a:r>
                        <a:rPr lang="es-VE" sz="1050" dirty="0"/>
                        <a:t>/s  de mantequilla de maní, almendras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92327850"/>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1 papa mediana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84091801"/>
                  </a:ext>
                </a:extLst>
              </a:tr>
              <a:tr h="480909">
                <a:tc rowSpan="5">
                  <a:txBody>
                    <a:bodyPr/>
                    <a:lstStyle/>
                    <a:p>
                      <a:pPr algn="ctr"/>
                      <a:r>
                        <a:rPr lang="es-ES" sz="1000" b="1" dirty="0"/>
                        <a:t> </a:t>
                      </a:r>
                      <a:r>
                        <a:rPr lang="es-ES" sz="1050" b="1" dirty="0"/>
                        <a:t>Taza de vegetales cocidos o en crema:</a:t>
                      </a:r>
                    </a:p>
                    <a:p>
                      <a:pPr algn="ctr"/>
                      <a:endParaRPr lang="es-ES" sz="1050" b="1" dirty="0"/>
                    </a:p>
                    <a:p>
                      <a:pPr algn="ctr"/>
                      <a:r>
                        <a:rPr lang="es-ES" sz="1000" b="1" dirty="0"/>
                        <a:t> (auyama, cebolla, zanahoria, remolacha, vainitas, berenjena, calabacín, espinacas, coliflor, brócoli, acelga)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lnL w="12700" cap="flat" cmpd="sng" algn="ctr">
                      <a:solidFill>
                        <a:schemeClr val="tx1"/>
                      </a:solidFill>
                      <a:prstDash val="solid"/>
                      <a:round/>
                      <a:headEnd type="none" w="med" len="med"/>
                      <a:tailEnd type="none" w="med" len="med"/>
                    </a:lnL>
                  </a:tcPr>
                </a:tc>
                <a:tc>
                  <a:txBody>
                    <a:bodyPr/>
                    <a:lstStyle/>
                    <a:p>
                      <a:pPr algn="ctr"/>
                      <a:r>
                        <a:rPr lang="es-VE" sz="1050" dirty="0"/>
                        <a:t>1 trozo o 5 rueditas de casabe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1 </a:t>
                      </a:r>
                      <a:r>
                        <a:rPr lang="es-VE" sz="1050" dirty="0" err="1"/>
                        <a:t>scoop</a:t>
                      </a:r>
                      <a:r>
                        <a:rPr lang="es-VE" sz="1050" dirty="0"/>
                        <a:t> de proteína en </a:t>
                      </a:r>
                      <a:r>
                        <a:rPr lang="es-VE" sz="1050" b="1" dirty="0"/>
                        <a:t>(ml/gramos): 30-35</a:t>
                      </a:r>
                    </a:p>
                    <a:p>
                      <a:pPr algn="ctr"/>
                      <a:r>
                        <a:rPr lang="es-VE" sz="1050" b="1" dirty="0">
                          <a:solidFill>
                            <a:srgbClr val="FF0000"/>
                          </a:solidFill>
                        </a:rPr>
                        <a:t>NO MULTIPLICAR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pt-BR" sz="1050" dirty="0"/>
                        <a:t>1 </a:t>
                      </a:r>
                      <a:r>
                        <a:rPr lang="pt-BR" sz="1050" dirty="0" err="1"/>
                        <a:t>cda</a:t>
                      </a:r>
                      <a:r>
                        <a:rPr lang="pt-BR" sz="1050" dirty="0"/>
                        <a:t>/s de </a:t>
                      </a:r>
                      <a:r>
                        <a:rPr lang="pt-BR" sz="1050" dirty="0" err="1"/>
                        <a:t>semillas</a:t>
                      </a:r>
                      <a:r>
                        <a:rPr lang="pt-BR" sz="1050" dirty="0"/>
                        <a:t> de </a:t>
                      </a:r>
                      <a:r>
                        <a:rPr lang="pt-BR" sz="1050" dirty="0" err="1"/>
                        <a:t>ajonjolí</a:t>
                      </a:r>
                      <a:r>
                        <a:rPr lang="pt-BR" sz="1050" dirty="0"/>
                        <a:t> o </a:t>
                      </a:r>
                      <a:r>
                        <a:rPr lang="pt-BR" sz="1050" dirty="0" err="1"/>
                        <a:t>chía</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02823762"/>
                  </a:ext>
                </a:extLst>
              </a:tr>
              <a:tr h="480909">
                <a:tc vMerge="1">
                  <a:txBody>
                    <a:bodyPr/>
                    <a:lstStyle/>
                    <a:p>
                      <a:endParaRPr lang="es-VE" sz="1050" dirty="0"/>
                    </a:p>
                  </a:txBody>
                  <a:tcPr/>
                </a:tc>
                <a:tc vMerge="1">
                  <a:txBody>
                    <a:bodyPr/>
                    <a:lstStyle/>
                    <a:p>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1 Taza/s de puré de papa,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apio, ñame u ocumo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80-100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a:t>
                      </a:r>
                      <a:r>
                        <a:rPr lang="es-VE" sz="1050" dirty="0" err="1"/>
                        <a:t>reb</a:t>
                      </a:r>
                      <a:r>
                        <a:rPr lang="es-VE" sz="1050" dirty="0"/>
                        <a:t>/lonja de queso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Aceitunas</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5941010"/>
                  </a:ext>
                </a:extLst>
              </a:tr>
              <a:tr h="480909">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¼ taza de Quínoa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b="1" dirty="0"/>
                        <a:t>Mariscos o frutos del mar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Cucharadita/s de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Mantequilla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5</a:t>
                      </a:r>
                      <a:r>
                        <a:rPr lang="es-VE" sz="1050" dirty="0"/>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41753245"/>
                  </a:ext>
                </a:extLst>
              </a:tr>
              <a:tr h="395816">
                <a:tc vMerge="1">
                  <a:txBody>
                    <a:bodyPr/>
                    <a:lstStyle/>
                    <a:p>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0" dirty="0"/>
                        <a:t>1 unidad de cachapa </a:t>
                      </a:r>
                      <a:r>
                        <a:rPr lang="es-VE" sz="1050" b="0" dirty="0" err="1"/>
                        <a:t>peq</a:t>
                      </a:r>
                      <a:r>
                        <a:rPr lang="es-VE" sz="1050" b="0" dirty="0"/>
                        <a:t>.</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2">
                  <a:txBody>
                    <a:bodyPr/>
                    <a:lstStyle/>
                    <a:p>
                      <a:pPr algn="ctr"/>
                      <a:endParaRPr lang="es-VE" sz="1050"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CUALQUIER OTRA OPCIÓN DEBES CONSULTAR</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es-VE" sz="1050" b="1" dirty="0"/>
                    </a:p>
                    <a:p>
                      <a:pPr algn="ctr"/>
                      <a:r>
                        <a:rPr lang="es-VE" sz="1050" b="1" dirty="0"/>
                        <a:t>CUALQUIER OTRA OPCIÓN DEBES CONSULTAR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029205773"/>
                  </a:ext>
                </a:extLst>
              </a:tr>
              <a:tr h="395816">
                <a:tc vMerge="1">
                  <a:txBody>
                    <a:bodyPr/>
                    <a:lstStyle/>
                    <a:p>
                      <a:endParaRPr lang="es-VE"/>
                    </a:p>
                  </a:txBody>
                  <a:tcPr/>
                </a:tc>
                <a:tc vMerge="1">
                  <a:txBody>
                    <a:bodyPr/>
                    <a:lstStyle/>
                    <a:p>
                      <a:endParaRPr lang="es-VE"/>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ES" sz="1050" b="0" dirty="0"/>
                        <a:t>½ Taza/s de leguminosas (Caraotas, lentejas o similar) </a:t>
                      </a:r>
                    </a:p>
                    <a:p>
                      <a:pPr marL="0" marR="0" lvl="0" indent="0" algn="ctr" defTabSz="675833" rtl="0" eaLnBrk="1" fontAlgn="auto" latinLnBrk="0" hangingPunct="1">
                        <a:lnSpc>
                          <a:spcPct val="100000"/>
                        </a:lnSpc>
                        <a:spcBef>
                          <a:spcPts val="0"/>
                        </a:spcBef>
                        <a:spcAft>
                          <a:spcPts val="0"/>
                        </a:spcAft>
                        <a:buClrTx/>
                        <a:buSzTx/>
                        <a:buFontTx/>
                        <a:buNone/>
                        <a:tabLst/>
                        <a:defRPr/>
                      </a:pPr>
                      <a:r>
                        <a:rPr lang="es-ES" sz="1050" b="1" dirty="0">
                          <a:highlight>
                            <a:srgbClr val="FFFF00"/>
                          </a:highlight>
                        </a:rPr>
                        <a:t>Siempre y cuando las toleres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a:p>
                  </a:txBody>
                  <a:tcPr/>
                </a:tc>
                <a:tc vMerge="1">
                  <a:txBody>
                    <a:bodyPr/>
                    <a:lstStyle/>
                    <a:p>
                      <a:endParaRPr lang="es-VE"/>
                    </a:p>
                  </a:txBody>
                  <a:tcPr/>
                </a:tc>
                <a:extLst>
                  <a:ext uri="{0D108BD9-81ED-4DB2-BD59-A6C34878D82A}">
                    <a16:rowId xmlns:a16="http://schemas.microsoft.com/office/drawing/2014/main" val="2139626985"/>
                  </a:ext>
                </a:extLst>
              </a:tr>
            </a:tbl>
          </a:graphicData>
        </a:graphic>
      </p:graphicFrame>
      <p:sp>
        <p:nvSpPr>
          <p:cNvPr id="27" name="CuadroTexto 26">
            <a:extLst>
              <a:ext uri="{FF2B5EF4-FFF2-40B4-BE49-F238E27FC236}">
                <a16:creationId xmlns:a16="http://schemas.microsoft.com/office/drawing/2014/main" id="{18FEB007-7A30-4D5C-76DC-961FDBE1DDCD}"/>
              </a:ext>
            </a:extLst>
          </p:cNvPr>
          <p:cNvSpPr txBox="1"/>
          <p:nvPr/>
        </p:nvSpPr>
        <p:spPr>
          <a:xfrm>
            <a:off x="414958" y="1603689"/>
            <a:ext cx="5999748" cy="430887"/>
          </a:xfrm>
          <a:prstGeom prst="rect">
            <a:avLst/>
          </a:prstGeom>
          <a:noFill/>
        </p:spPr>
        <p:txBody>
          <a:bodyPr wrap="square" rtlCol="0">
            <a:spAutoFit/>
          </a:bodyPr>
          <a:lstStyle/>
          <a:p>
            <a:pPr algn="ctr"/>
            <a:r>
              <a:rPr lang="es-VE" sz="1100" b="1" dirty="0">
                <a:solidFill>
                  <a:srgbClr val="05A8FF"/>
                </a:solidFill>
                <a:latin typeface="Arial Black" panose="020B0604020202020204" pitchFamily="34" charset="0"/>
                <a:cs typeface="Arial Black" panose="020B0604020202020204" pitchFamily="34" charset="0"/>
              </a:rPr>
              <a:t>DEBES ESCOGER UNA (1) OPCIÓN POR COLUMNA Y MULTIPLAR POR LA CANTIDAD ASIGNADA DE RACIONES DE CADA GRUPO</a:t>
            </a:r>
          </a:p>
        </p:txBody>
      </p:sp>
      <p:sp>
        <p:nvSpPr>
          <p:cNvPr id="28" name="Freeform 82">
            <a:extLst>
              <a:ext uri="{FF2B5EF4-FFF2-40B4-BE49-F238E27FC236}">
                <a16:creationId xmlns:a16="http://schemas.microsoft.com/office/drawing/2014/main" id="{70086C7A-2632-8E7B-741B-0D4BC3B8710E}"/>
              </a:ext>
            </a:extLst>
          </p:cNvPr>
          <p:cNvSpPr/>
          <p:nvPr/>
        </p:nvSpPr>
        <p:spPr>
          <a:xfrm rot="16200000">
            <a:off x="159538" y="1786170"/>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sp>
        <p:nvSpPr>
          <p:cNvPr id="29" name="Freeform 82">
            <a:extLst>
              <a:ext uri="{FF2B5EF4-FFF2-40B4-BE49-F238E27FC236}">
                <a16:creationId xmlns:a16="http://schemas.microsoft.com/office/drawing/2014/main" id="{4FFA4C23-A34D-D585-20C2-79EDF0BF2F6D}"/>
              </a:ext>
            </a:extLst>
          </p:cNvPr>
          <p:cNvSpPr/>
          <p:nvPr/>
        </p:nvSpPr>
        <p:spPr>
          <a:xfrm rot="16200000">
            <a:off x="6239513" y="1774819"/>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sp>
        <p:nvSpPr>
          <p:cNvPr id="31" name="CuadroTexto 30">
            <a:extLst>
              <a:ext uri="{FF2B5EF4-FFF2-40B4-BE49-F238E27FC236}">
                <a16:creationId xmlns:a16="http://schemas.microsoft.com/office/drawing/2014/main" id="{007AB626-328F-E1CC-BB13-D7CC82D1D8DB}"/>
              </a:ext>
            </a:extLst>
          </p:cNvPr>
          <p:cNvSpPr txBox="1"/>
          <p:nvPr/>
        </p:nvSpPr>
        <p:spPr>
          <a:xfrm>
            <a:off x="0" y="8250381"/>
            <a:ext cx="6858419" cy="253916"/>
          </a:xfrm>
          <a:prstGeom prst="rect">
            <a:avLst/>
          </a:prstGeom>
          <a:noFill/>
        </p:spPr>
        <p:txBody>
          <a:bodyPr wrap="square" rtlCol="0">
            <a:spAutoFit/>
          </a:bodyPr>
          <a:lstStyle/>
          <a:p>
            <a:pPr algn="ctr"/>
            <a:r>
              <a:rPr lang="es-VE" sz="1050" b="1" dirty="0">
                <a:solidFill>
                  <a:srgbClr val="05A8FF"/>
                </a:solidFill>
                <a:latin typeface="Arial Black" panose="020B0604020202020204" pitchFamily="34" charset="0"/>
                <a:cs typeface="Arial Black" panose="020B0604020202020204" pitchFamily="34" charset="0"/>
              </a:rPr>
              <a:t>EJEMPLO: </a:t>
            </a:r>
            <a:r>
              <a:rPr lang="es-VE" sz="1050" b="1" dirty="0">
                <a:latin typeface="Arial Black" panose="020B0604020202020204" pitchFamily="34" charset="0"/>
                <a:cs typeface="Arial Black" panose="020B0604020202020204" pitchFamily="34" charset="0"/>
              </a:rPr>
              <a:t>3 huevos revueltos + 3 </a:t>
            </a:r>
            <a:r>
              <a:rPr lang="es-VE" sz="1050" b="1" dirty="0" err="1">
                <a:latin typeface="Arial Black" panose="020B0604020202020204" pitchFamily="34" charset="0"/>
                <a:cs typeface="Arial Black" panose="020B0604020202020204" pitchFamily="34" charset="0"/>
              </a:rPr>
              <a:t>reb</a:t>
            </a:r>
            <a:r>
              <a:rPr lang="es-VE" sz="1050" b="1" dirty="0">
                <a:latin typeface="Arial Black" panose="020B0604020202020204" pitchFamily="34" charset="0"/>
                <a:cs typeface="Arial Black" panose="020B0604020202020204" pitchFamily="34" charset="0"/>
              </a:rPr>
              <a:t>. de pan + 1 lonja de aguacate +1 manzana</a:t>
            </a:r>
          </a:p>
        </p:txBody>
      </p:sp>
      <p:sp>
        <p:nvSpPr>
          <p:cNvPr id="4" name="CuadroTexto 3">
            <a:extLst>
              <a:ext uri="{FF2B5EF4-FFF2-40B4-BE49-F238E27FC236}">
                <a16:creationId xmlns:a16="http://schemas.microsoft.com/office/drawing/2014/main" id="{8EE512C2-8B58-15EA-7161-BDA9AC02D73D}"/>
              </a:ext>
            </a:extLst>
          </p:cNvPr>
          <p:cNvSpPr txBox="1"/>
          <p:nvPr/>
        </p:nvSpPr>
        <p:spPr>
          <a:xfrm>
            <a:off x="-18909" y="8439739"/>
            <a:ext cx="6858419" cy="230832"/>
          </a:xfrm>
          <a:prstGeom prst="rect">
            <a:avLst/>
          </a:prstGeom>
          <a:noFill/>
        </p:spPr>
        <p:txBody>
          <a:bodyPr wrap="square" rtlCol="0">
            <a:spAutoFit/>
          </a:bodyPr>
          <a:lstStyle/>
          <a:p>
            <a:pPr algn="ctr"/>
            <a:r>
              <a:rPr lang="es-VE" sz="900" b="1" dirty="0">
                <a:latin typeface="Arial Black" panose="020B0604020202020204" pitchFamily="34" charset="0"/>
                <a:cs typeface="Arial Black" panose="020B0604020202020204" pitchFamily="34" charset="0"/>
              </a:rPr>
              <a:t>Para alcanzar 180 g de proteína debes </a:t>
            </a:r>
            <a:r>
              <a:rPr lang="es-VE" sz="900" b="1">
                <a:latin typeface="Arial Black" panose="020B0604020202020204" pitchFamily="34" charset="0"/>
                <a:cs typeface="Arial Black" panose="020B0604020202020204" pitchFamily="34" charset="0"/>
              </a:rPr>
              <a:t>pesar 230 </a:t>
            </a:r>
            <a:r>
              <a:rPr lang="es-VE" sz="900" b="1" dirty="0">
                <a:latin typeface="Arial Black" panose="020B0604020202020204" pitchFamily="34" charset="0"/>
                <a:cs typeface="Arial Black" panose="020B0604020202020204" pitchFamily="34" charset="0"/>
              </a:rPr>
              <a:t>g crudos</a:t>
            </a:r>
          </a:p>
        </p:txBody>
      </p:sp>
    </p:spTree>
    <p:extLst>
      <p:ext uri="{BB962C8B-B14F-4D97-AF65-F5344CB8AC3E}">
        <p14:creationId xmlns:p14="http://schemas.microsoft.com/office/powerpoint/2010/main" val="26929472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Imagen 34">
            <a:extLst>
              <a:ext uri="{FF2B5EF4-FFF2-40B4-BE49-F238E27FC236}">
                <a16:creationId xmlns:a16="http://schemas.microsoft.com/office/drawing/2014/main" id="{71D7A3A4-7235-E728-318B-CA2E509F0F44}"/>
              </a:ext>
            </a:extLst>
          </p:cNvPr>
          <p:cNvPicPr>
            <a:picLocks noChangeAspect="1"/>
          </p:cNvPicPr>
          <p:nvPr/>
        </p:nvPicPr>
        <p:blipFill>
          <a:blip r:embed="rId2"/>
          <a:stretch>
            <a:fillRect/>
          </a:stretch>
        </p:blipFill>
        <p:spPr>
          <a:xfrm>
            <a:off x="5792686" y="8212588"/>
            <a:ext cx="586182" cy="586182"/>
          </a:xfrm>
          <a:prstGeom prst="rect">
            <a:avLst/>
          </a:prstGeom>
        </p:spPr>
      </p:pic>
      <p:pic>
        <p:nvPicPr>
          <p:cNvPr id="34" name="Imagen 33">
            <a:extLst>
              <a:ext uri="{FF2B5EF4-FFF2-40B4-BE49-F238E27FC236}">
                <a16:creationId xmlns:a16="http://schemas.microsoft.com/office/drawing/2014/main" id="{8CB0BE22-8C83-B3DC-01C7-C41EBD76FB96}"/>
              </a:ext>
            </a:extLst>
          </p:cNvPr>
          <p:cNvPicPr>
            <a:picLocks noChangeAspect="1"/>
          </p:cNvPicPr>
          <p:nvPr/>
        </p:nvPicPr>
        <p:blipFill>
          <a:blip r:embed="rId3"/>
          <a:stretch>
            <a:fillRect/>
          </a:stretch>
        </p:blipFill>
        <p:spPr>
          <a:xfrm>
            <a:off x="2240179" y="8082109"/>
            <a:ext cx="847139" cy="847139"/>
          </a:xfrm>
          <a:prstGeom prst="rect">
            <a:avLst/>
          </a:prstGeom>
        </p:spPr>
      </p:pic>
      <p:pic>
        <p:nvPicPr>
          <p:cNvPr id="33" name="Imagen 32">
            <a:extLst>
              <a:ext uri="{FF2B5EF4-FFF2-40B4-BE49-F238E27FC236}">
                <a16:creationId xmlns:a16="http://schemas.microsoft.com/office/drawing/2014/main" id="{34A198B3-ADC2-CACF-7D5C-24BF668FD0A1}"/>
              </a:ext>
            </a:extLst>
          </p:cNvPr>
          <p:cNvPicPr>
            <a:picLocks noChangeAspect="1"/>
          </p:cNvPicPr>
          <p:nvPr/>
        </p:nvPicPr>
        <p:blipFill>
          <a:blip r:embed="rId4"/>
          <a:stretch>
            <a:fillRect/>
          </a:stretch>
        </p:blipFill>
        <p:spPr>
          <a:xfrm>
            <a:off x="4849952" y="8066477"/>
            <a:ext cx="824907" cy="824907"/>
          </a:xfrm>
          <a:prstGeom prst="rect">
            <a:avLst/>
          </a:prstGeom>
        </p:spPr>
      </p:pic>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5"/>
          <a:stretch>
            <a:fillRect/>
          </a:stretch>
        </p:blipFill>
        <p:spPr>
          <a:xfrm>
            <a:off x="0" y="8771923"/>
            <a:ext cx="6757988" cy="581705"/>
          </a:xfrm>
          <a:prstGeom prst="rect">
            <a:avLst/>
          </a:prstGeom>
        </p:spPr>
      </p:pic>
      <p:sp>
        <p:nvSpPr>
          <p:cNvPr id="2" name="CuadroTexto 1">
            <a:extLst>
              <a:ext uri="{FF2B5EF4-FFF2-40B4-BE49-F238E27FC236}">
                <a16:creationId xmlns:a16="http://schemas.microsoft.com/office/drawing/2014/main" id="{32560050-6C72-8030-B15F-5DD5B1E3A35F}"/>
              </a:ext>
            </a:extLst>
          </p:cNvPr>
          <p:cNvSpPr txBox="1"/>
          <p:nvPr/>
        </p:nvSpPr>
        <p:spPr>
          <a:xfrm>
            <a:off x="379120" y="-16057"/>
            <a:ext cx="5999748" cy="523220"/>
          </a:xfrm>
          <a:prstGeom prst="rect">
            <a:avLst/>
          </a:prstGeom>
          <a:noFill/>
        </p:spPr>
        <p:txBody>
          <a:bodyPr wrap="square" rtlCol="0">
            <a:spAutoFit/>
          </a:bodyPr>
          <a:lstStyle/>
          <a:p>
            <a:pPr algn="ctr"/>
            <a:r>
              <a:rPr lang="es-VE" sz="28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MERIENDA- Hora: 15:00-16:00</a:t>
            </a:r>
          </a:p>
        </p:txBody>
      </p:sp>
      <p:graphicFrame>
        <p:nvGraphicFramePr>
          <p:cNvPr id="11" name="Tabla 10">
            <a:extLst>
              <a:ext uri="{FF2B5EF4-FFF2-40B4-BE49-F238E27FC236}">
                <a16:creationId xmlns:a16="http://schemas.microsoft.com/office/drawing/2014/main" id="{F656B33C-E19D-50A7-FA36-2CB8202B409D}"/>
              </a:ext>
            </a:extLst>
          </p:cNvPr>
          <p:cNvGraphicFramePr>
            <a:graphicFrameLocks noGrp="1"/>
          </p:cNvGraphicFramePr>
          <p:nvPr>
            <p:extLst>
              <p:ext uri="{D42A27DB-BD31-4B8C-83A1-F6EECF244321}">
                <p14:modId xmlns:p14="http://schemas.microsoft.com/office/powerpoint/2010/main" val="566652426"/>
              </p:ext>
            </p:extLst>
          </p:nvPr>
        </p:nvGraphicFramePr>
        <p:xfrm>
          <a:off x="339006" y="732809"/>
          <a:ext cx="6299736" cy="819989"/>
        </p:xfrm>
        <a:graphic>
          <a:graphicData uri="http://schemas.openxmlformats.org/drawingml/2006/table">
            <a:tbl>
              <a:tblPr firstRow="1" bandRow="1">
                <a:tableStyleId>{5C22544A-7EE6-4342-B048-85BDC9FD1C3A}</a:tableStyleId>
              </a:tblPr>
              <a:tblGrid>
                <a:gridCol w="1049956">
                  <a:extLst>
                    <a:ext uri="{9D8B030D-6E8A-4147-A177-3AD203B41FA5}">
                      <a16:colId xmlns:a16="http://schemas.microsoft.com/office/drawing/2014/main" val="959694577"/>
                    </a:ext>
                  </a:extLst>
                </a:gridCol>
                <a:gridCol w="1049956">
                  <a:extLst>
                    <a:ext uri="{9D8B030D-6E8A-4147-A177-3AD203B41FA5}">
                      <a16:colId xmlns:a16="http://schemas.microsoft.com/office/drawing/2014/main" val="2926544623"/>
                    </a:ext>
                  </a:extLst>
                </a:gridCol>
                <a:gridCol w="1049956">
                  <a:extLst>
                    <a:ext uri="{9D8B030D-6E8A-4147-A177-3AD203B41FA5}">
                      <a16:colId xmlns:a16="http://schemas.microsoft.com/office/drawing/2014/main" val="1739084961"/>
                    </a:ext>
                  </a:extLst>
                </a:gridCol>
                <a:gridCol w="1049956">
                  <a:extLst>
                    <a:ext uri="{9D8B030D-6E8A-4147-A177-3AD203B41FA5}">
                      <a16:colId xmlns:a16="http://schemas.microsoft.com/office/drawing/2014/main" val="1348210058"/>
                    </a:ext>
                  </a:extLst>
                </a:gridCol>
                <a:gridCol w="1049956">
                  <a:extLst>
                    <a:ext uri="{9D8B030D-6E8A-4147-A177-3AD203B41FA5}">
                      <a16:colId xmlns:a16="http://schemas.microsoft.com/office/drawing/2014/main" val="3781382410"/>
                    </a:ext>
                  </a:extLst>
                </a:gridCol>
                <a:gridCol w="1049956">
                  <a:extLst>
                    <a:ext uri="{9D8B030D-6E8A-4147-A177-3AD203B41FA5}">
                      <a16:colId xmlns:a16="http://schemas.microsoft.com/office/drawing/2014/main" val="1623827020"/>
                    </a:ext>
                  </a:extLst>
                </a:gridCol>
              </a:tblGrid>
              <a:tr h="323165">
                <a:tc>
                  <a:txBody>
                    <a:bodyPr/>
                    <a:lstStyle/>
                    <a:p>
                      <a:pPr algn="ctr"/>
                      <a:r>
                        <a:rPr lang="es-VE" dirty="0"/>
                        <a:t>LÁCTEOS</a:t>
                      </a:r>
                    </a:p>
                  </a:txBody>
                  <a:tcPr/>
                </a:tc>
                <a:tc>
                  <a:txBody>
                    <a:bodyPr/>
                    <a:lstStyle/>
                    <a:p>
                      <a:pPr algn="ctr"/>
                      <a:r>
                        <a:rPr lang="es-VE" dirty="0"/>
                        <a:t>VEGETALES</a:t>
                      </a:r>
                    </a:p>
                  </a:txBody>
                  <a:tcPr/>
                </a:tc>
                <a:tc>
                  <a:txBody>
                    <a:bodyPr/>
                    <a:lstStyle/>
                    <a:p>
                      <a:pPr algn="ctr"/>
                      <a:r>
                        <a:rPr lang="es-VE" dirty="0"/>
                        <a:t>FRUTAS</a:t>
                      </a:r>
                    </a:p>
                  </a:txBody>
                  <a:tcPr/>
                </a:tc>
                <a:tc>
                  <a:txBody>
                    <a:bodyPr/>
                    <a:lstStyle/>
                    <a:p>
                      <a:pPr algn="ctr"/>
                      <a:r>
                        <a:rPr lang="es-VE" dirty="0"/>
                        <a:t>ALMIDONES</a:t>
                      </a:r>
                    </a:p>
                  </a:txBody>
                  <a:tcPr/>
                </a:tc>
                <a:tc>
                  <a:txBody>
                    <a:bodyPr/>
                    <a:lstStyle/>
                    <a:p>
                      <a:pPr algn="ctr"/>
                      <a:r>
                        <a:rPr lang="es-VE" dirty="0"/>
                        <a:t>PROTEÍNAS</a:t>
                      </a:r>
                    </a:p>
                  </a:txBody>
                  <a:tcPr/>
                </a:tc>
                <a:tc>
                  <a:txBody>
                    <a:bodyPr/>
                    <a:lstStyle/>
                    <a:p>
                      <a:pPr algn="ctr"/>
                      <a:r>
                        <a:rPr lang="es-VE" dirty="0"/>
                        <a:t>GRASAS</a:t>
                      </a:r>
                    </a:p>
                  </a:txBody>
                  <a:tcPr/>
                </a:tc>
                <a:extLst>
                  <a:ext uri="{0D108BD9-81ED-4DB2-BD59-A6C34878D82A}">
                    <a16:rowId xmlns:a16="http://schemas.microsoft.com/office/drawing/2014/main" val="4118809121"/>
                  </a:ext>
                </a:extLst>
              </a:tr>
              <a:tr h="323165">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{{MTP_LACTEOS}}</a:t>
                      </a:r>
                    </a:p>
                  </a:txBody>
                  <a:tcPr/>
                </a:tc>
                <a:tc>
                  <a:txBody>
                    <a:bodyPr/>
                    <a:lstStyle/>
                    <a:p>
                      <a:pPr algn="ctr"/>
                      <a:endParaRPr lang="es-VE"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{{MTP_FRUTAS}}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{{MTP_ALMIDONES}}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{{MTP_PROTEINAS}}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{{MTP_GRASAS}}</a:t>
                      </a:r>
                    </a:p>
                  </a:txBody>
                  <a:tcPr/>
                </a:tc>
                <a:extLst>
                  <a:ext uri="{0D108BD9-81ED-4DB2-BD59-A6C34878D82A}">
                    <a16:rowId xmlns:a16="http://schemas.microsoft.com/office/drawing/2014/main" val="1007372756"/>
                  </a:ext>
                </a:extLst>
              </a:tr>
            </a:tbl>
          </a:graphicData>
        </a:graphic>
      </p:graphicFrame>
      <p:grpSp>
        <p:nvGrpSpPr>
          <p:cNvPr id="12" name="Group 19">
            <a:extLst>
              <a:ext uri="{FF2B5EF4-FFF2-40B4-BE49-F238E27FC236}">
                <a16:creationId xmlns:a16="http://schemas.microsoft.com/office/drawing/2014/main" id="{917F574D-4E75-0573-5BF5-C86DED472866}"/>
              </a:ext>
            </a:extLst>
          </p:cNvPr>
          <p:cNvGrpSpPr/>
          <p:nvPr/>
        </p:nvGrpSpPr>
        <p:grpSpPr>
          <a:xfrm rot="5205064">
            <a:off x="1682902" y="479450"/>
            <a:ext cx="208280" cy="168275"/>
            <a:chOff x="257045" y="4764774"/>
            <a:chExt cx="6350000" cy="5126990"/>
          </a:xfrm>
        </p:grpSpPr>
        <p:sp>
          <p:nvSpPr>
            <p:cNvPr id="13" name="Freeform 20">
              <a:extLst>
                <a:ext uri="{FF2B5EF4-FFF2-40B4-BE49-F238E27FC236}">
                  <a16:creationId xmlns:a16="http://schemas.microsoft.com/office/drawing/2014/main" id="{D8C22B4C-621A-252F-54C3-4D367BBB5969}"/>
                </a:ext>
              </a:extLst>
            </p:cNvPr>
            <p:cNvSpPr/>
            <p:nvPr/>
          </p:nvSpPr>
          <p:spPr>
            <a:xfrm>
              <a:off x="257045" y="4764774"/>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7ED957"/>
            </a:solidFill>
          </p:spPr>
          <p:txBody>
            <a:bodyPr/>
            <a:lstStyle/>
            <a:p>
              <a:endParaRPr lang="es-VE"/>
            </a:p>
          </p:txBody>
        </p:sp>
      </p:grpSp>
      <p:grpSp>
        <p:nvGrpSpPr>
          <p:cNvPr id="14" name="Group 21">
            <a:extLst>
              <a:ext uri="{FF2B5EF4-FFF2-40B4-BE49-F238E27FC236}">
                <a16:creationId xmlns:a16="http://schemas.microsoft.com/office/drawing/2014/main" id="{6352C8DD-7421-4B1E-3329-A7AEF64A43E6}"/>
              </a:ext>
            </a:extLst>
          </p:cNvPr>
          <p:cNvGrpSpPr/>
          <p:nvPr/>
        </p:nvGrpSpPr>
        <p:grpSpPr>
          <a:xfrm rot="5205064">
            <a:off x="2756912" y="472981"/>
            <a:ext cx="208280" cy="168275"/>
            <a:chOff x="296771" y="5304943"/>
            <a:chExt cx="6350000" cy="5126990"/>
          </a:xfrm>
        </p:grpSpPr>
        <p:sp>
          <p:nvSpPr>
            <p:cNvPr id="15" name="Freeform 22">
              <a:extLst>
                <a:ext uri="{FF2B5EF4-FFF2-40B4-BE49-F238E27FC236}">
                  <a16:creationId xmlns:a16="http://schemas.microsoft.com/office/drawing/2014/main" id="{51A984CA-41DF-572B-6907-224E31E9F0FB}"/>
                </a:ext>
              </a:extLst>
            </p:cNvPr>
            <p:cNvSpPr/>
            <p:nvPr/>
          </p:nvSpPr>
          <p:spPr>
            <a:xfrm>
              <a:off x="296771" y="530494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914D"/>
            </a:solidFill>
          </p:spPr>
          <p:txBody>
            <a:bodyPr/>
            <a:lstStyle/>
            <a:p>
              <a:endParaRPr lang="es-VE"/>
            </a:p>
          </p:txBody>
        </p:sp>
      </p:grpSp>
      <p:grpSp>
        <p:nvGrpSpPr>
          <p:cNvPr id="16" name="Group 27">
            <a:extLst>
              <a:ext uri="{FF2B5EF4-FFF2-40B4-BE49-F238E27FC236}">
                <a16:creationId xmlns:a16="http://schemas.microsoft.com/office/drawing/2014/main" id="{1EEC53C4-6182-27D8-18DF-1E5D578505DE}"/>
              </a:ext>
            </a:extLst>
          </p:cNvPr>
          <p:cNvGrpSpPr/>
          <p:nvPr/>
        </p:nvGrpSpPr>
        <p:grpSpPr>
          <a:xfrm rot="5205064">
            <a:off x="5849244" y="485148"/>
            <a:ext cx="208280" cy="168275"/>
            <a:chOff x="296771" y="6994768"/>
            <a:chExt cx="6350000" cy="5126990"/>
          </a:xfrm>
        </p:grpSpPr>
        <p:sp>
          <p:nvSpPr>
            <p:cNvPr id="17" name="Freeform 28">
              <a:extLst>
                <a:ext uri="{FF2B5EF4-FFF2-40B4-BE49-F238E27FC236}">
                  <a16:creationId xmlns:a16="http://schemas.microsoft.com/office/drawing/2014/main" id="{AE58F8BA-41B8-92C2-D7C8-BDE4689D3A4D}"/>
                </a:ext>
              </a:extLst>
            </p:cNvPr>
            <p:cNvSpPr/>
            <p:nvPr/>
          </p:nvSpPr>
          <p:spPr>
            <a:xfrm>
              <a:off x="296771" y="6994768"/>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DE59"/>
            </a:solidFill>
          </p:spPr>
          <p:txBody>
            <a:bodyPr/>
            <a:lstStyle/>
            <a:p>
              <a:endParaRPr lang="es-VE"/>
            </a:p>
          </p:txBody>
        </p:sp>
      </p:grpSp>
      <p:grpSp>
        <p:nvGrpSpPr>
          <p:cNvPr id="18" name="Group 17">
            <a:extLst>
              <a:ext uri="{FF2B5EF4-FFF2-40B4-BE49-F238E27FC236}">
                <a16:creationId xmlns:a16="http://schemas.microsoft.com/office/drawing/2014/main" id="{F738774E-0460-FC46-8E96-50F3145B5223}"/>
              </a:ext>
            </a:extLst>
          </p:cNvPr>
          <p:cNvGrpSpPr/>
          <p:nvPr/>
        </p:nvGrpSpPr>
        <p:grpSpPr>
          <a:xfrm rot="5205064">
            <a:off x="604604" y="472980"/>
            <a:ext cx="208280" cy="168275"/>
            <a:chOff x="0" y="0"/>
            <a:chExt cx="6350000" cy="5126990"/>
          </a:xfrm>
          <a:solidFill>
            <a:schemeClr val="tx1"/>
          </a:solidFill>
        </p:grpSpPr>
        <p:sp>
          <p:nvSpPr>
            <p:cNvPr id="19" name="Freeform 18">
              <a:extLst>
                <a:ext uri="{FF2B5EF4-FFF2-40B4-BE49-F238E27FC236}">
                  <a16:creationId xmlns:a16="http://schemas.microsoft.com/office/drawing/2014/main" id="{B7D19829-2DED-7F73-AE72-B9274F54C608}"/>
                </a:ext>
              </a:extLst>
            </p:cNvPr>
            <p:cNvSpPr/>
            <p:nvPr/>
          </p:nvSpPr>
          <p:spPr>
            <a:xfrm>
              <a:off x="0" y="0"/>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grpFill/>
          </p:spPr>
          <p:txBody>
            <a:bodyPr/>
            <a:lstStyle/>
            <a:p>
              <a:endParaRPr lang="es-VE"/>
            </a:p>
          </p:txBody>
        </p:sp>
      </p:grpSp>
      <p:grpSp>
        <p:nvGrpSpPr>
          <p:cNvPr id="20" name="Group 23">
            <a:extLst>
              <a:ext uri="{FF2B5EF4-FFF2-40B4-BE49-F238E27FC236}">
                <a16:creationId xmlns:a16="http://schemas.microsoft.com/office/drawing/2014/main" id="{7C2FF4C1-17D4-E50A-6AA0-EBCCA1D9F187}"/>
              </a:ext>
            </a:extLst>
          </p:cNvPr>
          <p:cNvGrpSpPr/>
          <p:nvPr/>
        </p:nvGrpSpPr>
        <p:grpSpPr>
          <a:xfrm rot="5205064">
            <a:off x="3741018" y="472981"/>
            <a:ext cx="208280" cy="168275"/>
            <a:chOff x="39726" y="1634099"/>
            <a:chExt cx="6350000" cy="5126990"/>
          </a:xfrm>
        </p:grpSpPr>
        <p:sp>
          <p:nvSpPr>
            <p:cNvPr id="21" name="Freeform 24">
              <a:extLst>
                <a:ext uri="{FF2B5EF4-FFF2-40B4-BE49-F238E27FC236}">
                  <a16:creationId xmlns:a16="http://schemas.microsoft.com/office/drawing/2014/main" id="{FA0C4961-06E5-B73D-B605-9956B400047A}"/>
                </a:ext>
              </a:extLst>
            </p:cNvPr>
            <p:cNvSpPr/>
            <p:nvPr/>
          </p:nvSpPr>
          <p:spPr>
            <a:xfrm>
              <a:off x="39726" y="1634099"/>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5CE1E6"/>
            </a:solidFill>
          </p:spPr>
          <p:txBody>
            <a:bodyPr/>
            <a:lstStyle/>
            <a:p>
              <a:endParaRPr lang="es-VE"/>
            </a:p>
          </p:txBody>
        </p:sp>
      </p:grpSp>
      <p:grpSp>
        <p:nvGrpSpPr>
          <p:cNvPr id="22" name="Group 25">
            <a:extLst>
              <a:ext uri="{FF2B5EF4-FFF2-40B4-BE49-F238E27FC236}">
                <a16:creationId xmlns:a16="http://schemas.microsoft.com/office/drawing/2014/main" id="{99EE7A54-D936-0D68-E05F-062E3B622E78}"/>
              </a:ext>
            </a:extLst>
          </p:cNvPr>
          <p:cNvGrpSpPr/>
          <p:nvPr/>
        </p:nvGrpSpPr>
        <p:grpSpPr>
          <a:xfrm rot="5205064">
            <a:off x="4795131" y="493276"/>
            <a:ext cx="208280" cy="168275"/>
            <a:chOff x="39726" y="2199413"/>
            <a:chExt cx="6350000" cy="5126990"/>
          </a:xfrm>
        </p:grpSpPr>
        <p:sp>
          <p:nvSpPr>
            <p:cNvPr id="23" name="Freeform 26">
              <a:extLst>
                <a:ext uri="{FF2B5EF4-FFF2-40B4-BE49-F238E27FC236}">
                  <a16:creationId xmlns:a16="http://schemas.microsoft.com/office/drawing/2014/main" id="{1A474802-06AF-B97D-8215-7B8177D0EACA}"/>
                </a:ext>
              </a:extLst>
            </p:cNvPr>
            <p:cNvSpPr/>
            <p:nvPr/>
          </p:nvSpPr>
          <p:spPr>
            <a:xfrm>
              <a:off x="39726" y="219941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5757"/>
            </a:solidFill>
          </p:spPr>
          <p:txBody>
            <a:bodyPr/>
            <a:lstStyle/>
            <a:p>
              <a:endParaRPr lang="es-VE"/>
            </a:p>
          </p:txBody>
        </p:sp>
      </p:grpSp>
      <p:sp>
        <p:nvSpPr>
          <p:cNvPr id="27" name="CuadroTexto 26">
            <a:extLst>
              <a:ext uri="{FF2B5EF4-FFF2-40B4-BE49-F238E27FC236}">
                <a16:creationId xmlns:a16="http://schemas.microsoft.com/office/drawing/2014/main" id="{18FEB007-7A30-4D5C-76DC-961FDBE1DDCD}"/>
              </a:ext>
            </a:extLst>
          </p:cNvPr>
          <p:cNvSpPr txBox="1"/>
          <p:nvPr/>
        </p:nvSpPr>
        <p:spPr>
          <a:xfrm>
            <a:off x="429562" y="1405393"/>
            <a:ext cx="5778612" cy="430887"/>
          </a:xfrm>
          <a:prstGeom prst="rect">
            <a:avLst/>
          </a:prstGeom>
          <a:noFill/>
        </p:spPr>
        <p:txBody>
          <a:bodyPr wrap="square" rtlCol="0">
            <a:spAutoFit/>
          </a:bodyPr>
          <a:lstStyle/>
          <a:p>
            <a:pPr algn="ctr"/>
            <a:r>
              <a:rPr lang="es-VE" sz="1100" b="1" dirty="0">
                <a:solidFill>
                  <a:srgbClr val="05A8FF"/>
                </a:solidFill>
                <a:latin typeface="Arial Black" panose="020B0604020202020204" pitchFamily="34" charset="0"/>
                <a:cs typeface="Arial Black" panose="020B0604020202020204" pitchFamily="34" charset="0"/>
              </a:rPr>
              <a:t>DEBES ESCOGER UNA (1) OPCIÓN POR COLUMNA Y MULTIPLAR POR LA CANTIDAD ASIGNADA DE RACIONES DE CADA GRUPO</a:t>
            </a:r>
          </a:p>
        </p:txBody>
      </p:sp>
      <p:sp>
        <p:nvSpPr>
          <p:cNvPr id="28" name="Freeform 82">
            <a:extLst>
              <a:ext uri="{FF2B5EF4-FFF2-40B4-BE49-F238E27FC236}">
                <a16:creationId xmlns:a16="http://schemas.microsoft.com/office/drawing/2014/main" id="{70086C7A-2632-8E7B-741B-0D4BC3B8710E}"/>
              </a:ext>
            </a:extLst>
          </p:cNvPr>
          <p:cNvSpPr/>
          <p:nvPr/>
        </p:nvSpPr>
        <p:spPr>
          <a:xfrm rot="16200000">
            <a:off x="221054" y="1525441"/>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s-VE" dirty="0"/>
          </a:p>
        </p:txBody>
      </p:sp>
      <p:sp>
        <p:nvSpPr>
          <p:cNvPr id="29" name="Freeform 82">
            <a:extLst>
              <a:ext uri="{FF2B5EF4-FFF2-40B4-BE49-F238E27FC236}">
                <a16:creationId xmlns:a16="http://schemas.microsoft.com/office/drawing/2014/main" id="{4FFA4C23-A34D-D585-20C2-79EDF0BF2F6D}"/>
              </a:ext>
            </a:extLst>
          </p:cNvPr>
          <p:cNvSpPr/>
          <p:nvPr/>
        </p:nvSpPr>
        <p:spPr>
          <a:xfrm rot="16200000">
            <a:off x="6301029" y="1514090"/>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s-VE" dirty="0"/>
          </a:p>
        </p:txBody>
      </p:sp>
      <p:pic>
        <p:nvPicPr>
          <p:cNvPr id="4" name="Imagen 3">
            <a:extLst>
              <a:ext uri="{FF2B5EF4-FFF2-40B4-BE49-F238E27FC236}">
                <a16:creationId xmlns:a16="http://schemas.microsoft.com/office/drawing/2014/main" id="{05DAEC16-13F0-2A13-FA01-02D4628F7010}"/>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t="22143" b="16429"/>
          <a:stretch/>
        </p:blipFill>
        <p:spPr bwMode="auto">
          <a:xfrm>
            <a:off x="3214877" y="8291659"/>
            <a:ext cx="660177" cy="405175"/>
          </a:xfrm>
          <a:prstGeom prst="rect">
            <a:avLst/>
          </a:prstGeom>
          <a:noFill/>
          <a:ln>
            <a:noFill/>
          </a:ln>
          <a:extLst>
            <a:ext uri="{53640926-AAD7-44D8-BBD7-CCE9431645EC}">
              <a14:shadowObscured xmlns:a14="http://schemas.microsoft.com/office/drawing/2010/main"/>
            </a:ext>
          </a:extLst>
        </p:spPr>
      </p:pic>
      <p:sp>
        <p:nvSpPr>
          <p:cNvPr id="5" name="CuadroTexto 4">
            <a:extLst>
              <a:ext uri="{FF2B5EF4-FFF2-40B4-BE49-F238E27FC236}">
                <a16:creationId xmlns:a16="http://schemas.microsoft.com/office/drawing/2014/main" id="{218E677C-69B6-4561-7659-415DE2D486B2}"/>
              </a:ext>
            </a:extLst>
          </p:cNvPr>
          <p:cNvSpPr txBox="1"/>
          <p:nvPr/>
        </p:nvSpPr>
        <p:spPr>
          <a:xfrm>
            <a:off x="59664" y="8003633"/>
            <a:ext cx="6858419" cy="230832"/>
          </a:xfrm>
          <a:prstGeom prst="rect">
            <a:avLst/>
          </a:prstGeom>
          <a:noFill/>
        </p:spPr>
        <p:txBody>
          <a:bodyPr wrap="square" rtlCol="0">
            <a:spAutoFit/>
          </a:bodyPr>
          <a:lstStyle/>
          <a:p>
            <a:pPr algn="ctr"/>
            <a:r>
              <a:rPr lang="es-VE" sz="900" b="1" dirty="0">
                <a:solidFill>
                  <a:srgbClr val="05A8FF"/>
                </a:solidFill>
                <a:latin typeface="Arial Black" panose="020B0604020202020204" pitchFamily="34" charset="0"/>
                <a:cs typeface="Arial Black" panose="020B0604020202020204" pitchFamily="34" charset="0"/>
              </a:rPr>
              <a:t>EN SUSTITUCIÓN DE LAS RACIONES DE PROTEÍNA PUEDES INCLUIR YOGURT O BARRITAS:</a:t>
            </a:r>
            <a:endParaRPr lang="es-VE" sz="900" b="1" dirty="0">
              <a:latin typeface="Arial Black" panose="020B0604020202020204" pitchFamily="34" charset="0"/>
              <a:cs typeface="Arial Black" panose="020B0604020202020204" pitchFamily="34" charset="0"/>
            </a:endParaRPr>
          </a:p>
        </p:txBody>
      </p:sp>
      <p:pic>
        <p:nvPicPr>
          <p:cNvPr id="6" name="Imagen 5">
            <a:extLst>
              <a:ext uri="{FF2B5EF4-FFF2-40B4-BE49-F238E27FC236}">
                <a16:creationId xmlns:a16="http://schemas.microsoft.com/office/drawing/2014/main" id="{47C6C3F5-42AC-092E-DB44-F7DA9442359A}"/>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t="8968" b="14034"/>
          <a:stretch/>
        </p:blipFill>
        <p:spPr bwMode="auto">
          <a:xfrm>
            <a:off x="59664" y="8257549"/>
            <a:ext cx="664967" cy="442634"/>
          </a:xfrm>
          <a:prstGeom prst="rect">
            <a:avLst/>
          </a:prstGeom>
          <a:noFill/>
          <a:ln>
            <a:noFill/>
          </a:ln>
          <a:extLst>
            <a:ext uri="{53640926-AAD7-44D8-BBD7-CCE9431645EC}">
              <a14:shadowObscured xmlns:a14="http://schemas.microsoft.com/office/drawing/2010/main"/>
            </a:ext>
          </a:extLst>
        </p:spPr>
      </p:pic>
      <p:pic>
        <p:nvPicPr>
          <p:cNvPr id="9" name="Imagen 8">
            <a:extLst>
              <a:ext uri="{FF2B5EF4-FFF2-40B4-BE49-F238E27FC236}">
                <a16:creationId xmlns:a16="http://schemas.microsoft.com/office/drawing/2014/main" id="{F09C43E9-77DA-EA1F-1942-2F4D55B63441}"/>
              </a:ext>
            </a:extLst>
          </p:cNvPr>
          <p:cNvPicPr>
            <a:picLocks noChangeAspect="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063806" y="8186159"/>
            <a:ext cx="533775" cy="533775"/>
          </a:xfrm>
          <a:prstGeom prst="rect">
            <a:avLst/>
          </a:prstGeom>
          <a:noFill/>
        </p:spPr>
      </p:pic>
      <p:graphicFrame>
        <p:nvGraphicFramePr>
          <p:cNvPr id="10" name="Tabla 9">
            <a:extLst>
              <a:ext uri="{FF2B5EF4-FFF2-40B4-BE49-F238E27FC236}">
                <a16:creationId xmlns:a16="http://schemas.microsoft.com/office/drawing/2014/main" id="{F49C472E-5268-E05E-99D2-1112A1FF9B31}"/>
              </a:ext>
            </a:extLst>
          </p:cNvPr>
          <p:cNvGraphicFramePr>
            <a:graphicFrameLocks noGrp="1"/>
          </p:cNvGraphicFramePr>
          <p:nvPr>
            <p:extLst>
              <p:ext uri="{D42A27DB-BD31-4B8C-83A1-F6EECF244321}">
                <p14:modId xmlns:p14="http://schemas.microsoft.com/office/powerpoint/2010/main" val="967151017"/>
              </p:ext>
            </p:extLst>
          </p:nvPr>
        </p:nvGraphicFramePr>
        <p:xfrm>
          <a:off x="0" y="1835880"/>
          <a:ext cx="6757988" cy="5917692"/>
        </p:xfrm>
        <a:graphic>
          <a:graphicData uri="http://schemas.openxmlformats.org/drawingml/2006/table">
            <a:tbl>
              <a:tblPr firstRow="1" bandRow="1">
                <a:tableStyleId>{5C22544A-7EE6-4342-B048-85BDC9FD1C3A}</a:tableStyleId>
              </a:tblPr>
              <a:tblGrid>
                <a:gridCol w="1060704">
                  <a:extLst>
                    <a:ext uri="{9D8B030D-6E8A-4147-A177-3AD203B41FA5}">
                      <a16:colId xmlns:a16="http://schemas.microsoft.com/office/drawing/2014/main" val="57957149"/>
                    </a:ext>
                  </a:extLst>
                </a:gridCol>
                <a:gridCol w="950976">
                  <a:extLst>
                    <a:ext uri="{9D8B030D-6E8A-4147-A177-3AD203B41FA5}">
                      <a16:colId xmlns:a16="http://schemas.microsoft.com/office/drawing/2014/main" val="757536891"/>
                    </a:ext>
                  </a:extLst>
                </a:gridCol>
                <a:gridCol w="1901952">
                  <a:extLst>
                    <a:ext uri="{9D8B030D-6E8A-4147-A177-3AD203B41FA5}">
                      <a16:colId xmlns:a16="http://schemas.microsoft.com/office/drawing/2014/main" val="4004187718"/>
                    </a:ext>
                  </a:extLst>
                </a:gridCol>
                <a:gridCol w="1559705">
                  <a:extLst>
                    <a:ext uri="{9D8B030D-6E8A-4147-A177-3AD203B41FA5}">
                      <a16:colId xmlns:a16="http://schemas.microsoft.com/office/drawing/2014/main" val="1143937413"/>
                    </a:ext>
                  </a:extLst>
                </a:gridCol>
                <a:gridCol w="1284651">
                  <a:extLst>
                    <a:ext uri="{9D8B030D-6E8A-4147-A177-3AD203B41FA5}">
                      <a16:colId xmlns:a16="http://schemas.microsoft.com/office/drawing/2014/main" val="953006185"/>
                    </a:ext>
                  </a:extLst>
                </a:gridCol>
              </a:tblGrid>
              <a:tr h="290686">
                <a:tc>
                  <a:txBody>
                    <a:bodyPr/>
                    <a:lstStyle/>
                    <a:p>
                      <a:pPr algn="ctr"/>
                      <a:r>
                        <a:rPr lang="es-VE" i="1" dirty="0">
                          <a:solidFill>
                            <a:schemeClr val="tx1"/>
                          </a:solidFill>
                        </a:rPr>
                        <a:t>LÁCTEOS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i="1" dirty="0">
                          <a:solidFill>
                            <a:schemeClr val="tx1"/>
                          </a:solidFill>
                        </a:rPr>
                        <a:t>FRUTAS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a:r>
                        <a:rPr lang="es-VE" i="1" dirty="0">
                          <a:solidFill>
                            <a:schemeClr val="tx1"/>
                          </a:solidFill>
                        </a:rPr>
                        <a:t>ALMIDONES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FF"/>
                    </a:solidFill>
                  </a:tcPr>
                </a:tc>
                <a:tc>
                  <a:txBody>
                    <a:bodyPr/>
                    <a:lstStyle/>
                    <a:p>
                      <a:pPr algn="ctr"/>
                      <a:r>
                        <a:rPr lang="es-VE" i="1" dirty="0">
                          <a:solidFill>
                            <a:schemeClr val="tx1"/>
                          </a:solidFill>
                        </a:rPr>
                        <a:t>PROTEÍNAS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5B5B"/>
                    </a:solidFill>
                  </a:tcPr>
                </a:tc>
                <a:tc>
                  <a:txBody>
                    <a:bodyPr/>
                    <a:lstStyle/>
                    <a:p>
                      <a:pPr algn="ctr"/>
                      <a:r>
                        <a:rPr lang="es-VE" sz="1300" i="1" dirty="0">
                          <a:solidFill>
                            <a:schemeClr val="tx1"/>
                          </a:solidFill>
                        </a:rPr>
                        <a:t>GRASAS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402095060"/>
                  </a:ext>
                </a:extLst>
              </a:tr>
              <a:tr h="480909">
                <a:tc rowSpan="2">
                  <a:txBody>
                    <a:bodyPr/>
                    <a:lstStyle/>
                    <a:p>
                      <a:pPr algn="ctr"/>
                      <a:endParaRPr lang="es-VE" sz="1050" dirty="0"/>
                    </a:p>
                    <a:p>
                      <a:pPr algn="ctr"/>
                      <a:r>
                        <a:rPr lang="es-VE" sz="1050" dirty="0"/>
                        <a:t>1 taza de leche</a:t>
                      </a:r>
                    </a:p>
                    <a:p>
                      <a:pPr algn="ctr"/>
                      <a:r>
                        <a:rPr lang="es-VE" sz="1050" b="1" dirty="0"/>
                        <a:t> (ml/gramos):</a:t>
                      </a:r>
                    </a:p>
                    <a:p>
                      <a:pPr algn="ctr"/>
                      <a:r>
                        <a:rPr lang="es-VE" sz="1050" b="1" dirty="0"/>
                        <a:t>240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10">
                  <a:txBody>
                    <a:bodyPr/>
                    <a:lstStyle/>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pPr algn="ctr"/>
                      <a:r>
                        <a:rPr lang="es-VE" sz="1050" dirty="0"/>
                        <a:t>1 ración de frutas entera/</a:t>
                      </a:r>
                    </a:p>
                    <a:p>
                      <a:pPr algn="ctr"/>
                      <a:r>
                        <a:rPr lang="es-VE" sz="1050" dirty="0"/>
                        <a:t>jugo</a:t>
                      </a:r>
                    </a:p>
                    <a:p>
                      <a:pPr algn="ctr"/>
                      <a:endParaRPr lang="es-VE" sz="1050" dirty="0"/>
                    </a:p>
                    <a:p>
                      <a:pPr algn="ctr"/>
                      <a:r>
                        <a:rPr lang="es-VE" sz="1050" dirty="0"/>
                        <a:t>Consumir como se subraya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endParaRPr lang="es-VE" sz="1050" b="1"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2 torticas de arroz inflado</a:t>
                      </a:r>
                    </a:p>
                    <a:p>
                      <a:pPr algn="ctr"/>
                      <a:endParaRPr lang="es-VE" sz="105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1 </a:t>
                      </a:r>
                      <a:r>
                        <a:rPr lang="es-VE" sz="1050" dirty="0" err="1"/>
                        <a:t>reb</a:t>
                      </a:r>
                      <a:r>
                        <a:rPr lang="es-VE" sz="1050" dirty="0"/>
                        <a:t>/lonja de queso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BR" sz="1050" dirty="0"/>
                        <a:t>1 </a:t>
                      </a:r>
                      <a:r>
                        <a:rPr lang="pt-BR" sz="1050" dirty="0" err="1"/>
                        <a:t>lonja</a:t>
                      </a:r>
                      <a:r>
                        <a:rPr lang="pt-BR" sz="1050" dirty="0"/>
                        <a:t>/s de </a:t>
                      </a:r>
                      <a:r>
                        <a:rPr lang="pt-BR" sz="1050" dirty="0" err="1"/>
                        <a:t>aguacate</a:t>
                      </a:r>
                      <a:endParaRPr lang="pt-BR" sz="1050"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6863288"/>
                  </a:ext>
                </a:extLst>
              </a:tr>
              <a:tr h="564805">
                <a:tc vMerge="1">
                  <a:txBody>
                    <a:bodyPr/>
                    <a:lstStyle/>
                    <a:p>
                      <a:endParaRPr lang="es-VE" sz="1050" dirty="0"/>
                    </a:p>
                  </a:txBody>
                  <a:tcPr/>
                </a:tc>
                <a:tc vMerge="1">
                  <a:txBody>
                    <a:bodyPr/>
                    <a:lstStyle/>
                    <a:p>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0" dirty="0"/>
                        <a:t>1 </a:t>
                      </a:r>
                      <a:r>
                        <a:rPr lang="es-VE" sz="1050" b="0" dirty="0" err="1"/>
                        <a:t>reb</a:t>
                      </a:r>
                      <a:r>
                        <a:rPr lang="es-VE" sz="1050" b="0" dirty="0"/>
                        <a:t> de pan cuadrado integral/blanco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a:t>
                      </a:r>
                      <a:r>
                        <a:rPr lang="es-VE" sz="1050" dirty="0" err="1"/>
                        <a:t>reb</a:t>
                      </a:r>
                      <a:r>
                        <a:rPr lang="es-VE" sz="1050" dirty="0"/>
                        <a:t>/lonja de pechuga de pavo</a:t>
                      </a:r>
                    </a:p>
                    <a:p>
                      <a:pPr algn="ct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pt-BR" sz="1050" dirty="0"/>
                        <a:t>1 </a:t>
                      </a:r>
                      <a:r>
                        <a:rPr lang="pt-BR" sz="1050" dirty="0" err="1"/>
                        <a:t>lonja</a:t>
                      </a:r>
                      <a:r>
                        <a:rPr lang="pt-BR" sz="1050" dirty="0"/>
                        <a:t>/s </a:t>
                      </a:r>
                      <a:r>
                        <a:rPr lang="pt-BR" sz="1050" dirty="0" err="1"/>
                        <a:t>tocineta</a:t>
                      </a:r>
                      <a:r>
                        <a:rPr lang="es-VE" sz="1050" b="1" dirty="0"/>
                        <a:t>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43657497"/>
                  </a:ext>
                </a:extLst>
              </a:tr>
              <a:tr h="480909">
                <a:tc rowSpan="2">
                  <a:txBody>
                    <a:bodyPr/>
                    <a:lstStyle/>
                    <a:p>
                      <a:pPr algn="ctr"/>
                      <a:r>
                        <a:rPr lang="es-VE" sz="1050" dirty="0"/>
                        <a:t>¾ taza </a:t>
                      </a:r>
                      <a:r>
                        <a:rPr lang="es-VE" sz="1050" dirty="0" err="1"/>
                        <a:t>deyogurt</a:t>
                      </a:r>
                      <a:r>
                        <a:rPr lang="es-VE" sz="1050" dirty="0"/>
                        <a:t> firme </a:t>
                      </a:r>
                    </a:p>
                    <a:p>
                      <a:pPr algn="ctr"/>
                      <a:r>
                        <a:rPr lang="es-VE" sz="1050" b="1" dirty="0"/>
                        <a:t>(ml/gramos):</a:t>
                      </a:r>
                    </a:p>
                    <a:p>
                      <a:pPr algn="ctr"/>
                      <a:r>
                        <a:rPr lang="es-VE" sz="1050" b="1" dirty="0"/>
                        <a:t>150</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tc>
                <a:tc>
                  <a:txBody>
                    <a:bodyPr/>
                    <a:lstStyle/>
                    <a:p>
                      <a:pPr algn="ctr"/>
                      <a:r>
                        <a:rPr lang="es-VE" sz="1050" dirty="0"/>
                        <a:t>¼ plátano (horneado, </a:t>
                      </a:r>
                      <a:r>
                        <a:rPr lang="es-VE" sz="1050" dirty="0" err="1"/>
                        <a:t>sacochado</a:t>
                      </a:r>
                      <a:r>
                        <a:rPr lang="es-VE" sz="1050" dirty="0"/>
                        <a:t>/ </a:t>
                      </a:r>
                      <a:r>
                        <a:rPr lang="es-VE" sz="1050" dirty="0" err="1"/>
                        <a:t>airfryer</a:t>
                      </a:r>
                      <a:r>
                        <a:rPr lang="es-VE" sz="1050" dirty="0"/>
                        <a:t>)</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1 huevo </a:t>
                      </a:r>
                      <a:r>
                        <a:rPr lang="es-VE" sz="1050" b="1" dirty="0"/>
                        <a:t>entero</a:t>
                      </a:r>
                      <a:r>
                        <a:rPr lang="es-VE" sz="1050" dirty="0"/>
                        <a:t> </a:t>
                      </a:r>
                    </a:p>
                    <a:p>
                      <a:pPr algn="ctr"/>
                      <a:r>
                        <a:rPr lang="es-VE" sz="1050" dirty="0"/>
                        <a:t>(clara + amarilla)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s-VE" sz="1050" dirty="0"/>
                        <a:t>1 cucharadita/s</a:t>
                      </a:r>
                    </a:p>
                    <a:p>
                      <a:pPr algn="ctr"/>
                      <a:r>
                        <a:rPr lang="es-VE" sz="1050" dirty="0"/>
                        <a:t>de aceite (oliva, aguacate, coco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8036151"/>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1 fajita/tortilla de trigo/</a:t>
                      </a:r>
                      <a:r>
                        <a:rPr lang="es-VE" sz="1050" dirty="0" err="1"/>
                        <a:t>maiz</a:t>
                      </a:r>
                      <a:r>
                        <a:rPr lang="es-VE" sz="1050" dirty="0"/>
                        <a:t>/yuca o similar (tipo bimbo o </a:t>
                      </a:r>
                      <a:r>
                        <a:rPr lang="es-VE" sz="1050" dirty="0" err="1"/>
                        <a:t>crustissimo</a:t>
                      </a:r>
                      <a:r>
                        <a:rPr lang="es-VE" sz="105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2">
                  <a:txBody>
                    <a:bodyPr/>
                    <a:lstStyle/>
                    <a:p>
                      <a:pPr algn="ctr"/>
                      <a:endParaRPr lang="es-VE" sz="1050" dirty="0"/>
                    </a:p>
                    <a:p>
                      <a:pPr algn="ctr"/>
                      <a:r>
                        <a:rPr lang="es-VE" sz="1050" dirty="0"/>
                        <a:t>1 trozo/ 2 cdas</a:t>
                      </a:r>
                    </a:p>
                    <a:p>
                      <a:pPr algn="ctr"/>
                      <a:r>
                        <a:rPr lang="es-VE" sz="1050" dirty="0"/>
                        <a:t>de carne pollo o pescado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s-VE" sz="1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90922164"/>
                  </a:ext>
                </a:extLst>
              </a:tr>
              <a:tr h="480909">
                <a:tc rowSpan="2">
                  <a:txBody>
                    <a:bodyPr/>
                    <a:lstStyle/>
                    <a:p>
                      <a:pPr algn="ctr"/>
                      <a:r>
                        <a:rPr lang="es-VE" sz="1050" dirty="0"/>
                        <a:t>2 ½ cdas de leche en polvo </a:t>
                      </a:r>
                    </a:p>
                    <a:p>
                      <a:pPr algn="ctr"/>
                      <a:r>
                        <a:rPr lang="es-VE" sz="1050" b="1" dirty="0"/>
                        <a:t> (ml/gramos):35</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VE" sz="1050" dirty="0"/>
                    </a:p>
                  </a:txBody>
                  <a:tcPr/>
                </a:tc>
                <a:tc>
                  <a:txBody>
                    <a:bodyPr/>
                    <a:lstStyle/>
                    <a:p>
                      <a:pPr algn="ctr"/>
                      <a:r>
                        <a:rPr lang="es-VE" sz="1050" b="1" dirty="0"/>
                        <a:t>1 barrita/s de cereal </a:t>
                      </a:r>
                    </a:p>
                    <a:p>
                      <a:pPr algn="ctr"/>
                      <a:r>
                        <a:rPr lang="es-VE" sz="1050" b="1" dirty="0"/>
                        <a:t>(Avelina o Natural Valley)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2 </a:t>
                      </a:r>
                      <a:r>
                        <a:rPr lang="es-VE" sz="1050" dirty="0" err="1"/>
                        <a:t>cdta</a:t>
                      </a:r>
                      <a:r>
                        <a:rPr lang="es-VE" sz="1050" dirty="0"/>
                        <a:t>/s  de mantequilla de maní, almendras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92327850"/>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pt-BR" sz="1050" b="1" dirty="0"/>
                        <a:t>1 paquete/s de </a:t>
                      </a:r>
                      <a:r>
                        <a:rPr lang="pt-BR" sz="1050" b="1" dirty="0" err="1"/>
                        <a:t>galleta</a:t>
                      </a:r>
                      <a:r>
                        <a:rPr lang="pt-BR" sz="1050" b="1" dirty="0"/>
                        <a:t> tipo soda o similar</a:t>
                      </a:r>
                      <a:endParaRPr lang="es-VE" sz="105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Atún o sardina</a:t>
                      </a:r>
                    </a:p>
                    <a:p>
                      <a:pPr algn="ctr"/>
                      <a:r>
                        <a:rPr lang="es-VE" sz="1050" b="1" dirty="0"/>
                        <a:t> (ml/gramos): 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84091801"/>
                  </a:ext>
                </a:extLst>
              </a:tr>
              <a:tr h="480909">
                <a:tc rowSpan="4">
                  <a:txBody>
                    <a:bodyPr/>
                    <a:lstStyle/>
                    <a:p>
                      <a:pPr algn="ctr"/>
                      <a:r>
                        <a:rPr lang="es-VE" sz="1050" b="1" dirty="0"/>
                        <a:t>1 unidad de yogurt tipo griego </a:t>
                      </a:r>
                    </a:p>
                    <a:p>
                      <a:pPr algn="ctr"/>
                      <a:r>
                        <a:rPr lang="es-VE" sz="1000" b="1" dirty="0"/>
                        <a:t>(</a:t>
                      </a:r>
                      <a:r>
                        <a:rPr lang="es-VE" sz="1000" b="1" dirty="0" err="1"/>
                        <a:t>yolo</a:t>
                      </a:r>
                      <a:r>
                        <a:rPr lang="es-VE" sz="1000" b="1" dirty="0"/>
                        <a:t>-</a:t>
                      </a:r>
                      <a:r>
                        <a:rPr lang="es-VE" sz="1000" b="1" dirty="0" err="1"/>
                        <a:t>yogpro</a:t>
                      </a:r>
                      <a:r>
                        <a:rPr lang="es-VE" sz="1000" b="1" dirty="0"/>
                        <a:t>-boom)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tc>
                <a:tc>
                  <a:txBody>
                    <a:bodyPr/>
                    <a:lstStyle/>
                    <a:p>
                      <a:pPr algn="ctr"/>
                      <a:r>
                        <a:rPr lang="es-VE" sz="1050" dirty="0"/>
                        <a:t>1 trozo o 5 rueditas de casabe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1 </a:t>
                      </a:r>
                      <a:r>
                        <a:rPr lang="es-VE" sz="1050" dirty="0" err="1"/>
                        <a:t>scoop</a:t>
                      </a:r>
                      <a:r>
                        <a:rPr lang="es-VE" sz="1050" dirty="0"/>
                        <a:t> de proteína en </a:t>
                      </a:r>
                      <a:r>
                        <a:rPr lang="es-VE" sz="1050" b="1" dirty="0"/>
                        <a:t>(ml/gramos): 30-35</a:t>
                      </a:r>
                    </a:p>
                    <a:p>
                      <a:pPr algn="ctr"/>
                      <a:r>
                        <a:rPr lang="es-VE" sz="1050" b="1" dirty="0">
                          <a:solidFill>
                            <a:srgbClr val="FF0000"/>
                          </a:solidFill>
                        </a:rPr>
                        <a:t>NO MULTIPLICAR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pt-BR" sz="1050" dirty="0"/>
                        <a:t>1 </a:t>
                      </a:r>
                      <a:r>
                        <a:rPr lang="pt-BR" sz="1050" dirty="0" err="1"/>
                        <a:t>cda</a:t>
                      </a:r>
                      <a:r>
                        <a:rPr lang="pt-BR" sz="1050" dirty="0"/>
                        <a:t>/s de </a:t>
                      </a:r>
                      <a:r>
                        <a:rPr lang="pt-BR" sz="1050" dirty="0" err="1"/>
                        <a:t>semillas</a:t>
                      </a:r>
                      <a:r>
                        <a:rPr lang="pt-BR" sz="1050" dirty="0"/>
                        <a:t> de </a:t>
                      </a:r>
                      <a:r>
                        <a:rPr lang="pt-BR" sz="1050" dirty="0" err="1"/>
                        <a:t>ajonjolí</a:t>
                      </a:r>
                      <a:r>
                        <a:rPr lang="pt-BR" sz="1050" dirty="0"/>
                        <a:t> o </a:t>
                      </a:r>
                      <a:r>
                        <a:rPr lang="pt-BR" sz="1050" dirty="0" err="1"/>
                        <a:t>chía</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02823762"/>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¼ taza de avena o crema de arroz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Aceitunas</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5941010"/>
                  </a:ext>
                </a:extLst>
              </a:tr>
              <a:tr h="480909">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VE" sz="1050" dirty="0"/>
                    </a:p>
                  </a:txBody>
                  <a:tcPr/>
                </a:tc>
                <a:tc>
                  <a:txBody>
                    <a:bodyPr/>
                    <a:lstStyle/>
                    <a:p>
                      <a:pPr algn="ctr"/>
                      <a:r>
                        <a:rPr lang="es-VE" sz="1050" dirty="0"/>
                        <a:t>½ taza de cereal (tipo </a:t>
                      </a:r>
                      <a:r>
                        <a:rPr lang="es-VE" sz="1050" dirty="0" err="1"/>
                        <a:t>corn</a:t>
                      </a:r>
                      <a:r>
                        <a:rPr lang="es-VE" sz="1050" dirty="0"/>
                        <a:t> </a:t>
                      </a:r>
                      <a:r>
                        <a:rPr lang="es-VE" sz="1050" dirty="0" err="1"/>
                        <a:t>flakes</a:t>
                      </a:r>
                      <a:r>
                        <a:rPr lang="es-VE" sz="1050" dirty="0"/>
                        <a:t>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Cucharadita/s de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Mantequilla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5</a:t>
                      </a:r>
                      <a:r>
                        <a:rPr lang="es-VE" sz="1050" dirty="0"/>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41753245"/>
                  </a:ext>
                </a:extLst>
              </a:tr>
              <a:tr h="480909">
                <a:tc vMerge="1">
                  <a:txBody>
                    <a:bodyPr/>
                    <a:lstStyle/>
                    <a:p>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endParaRPr lang="es-ES" sz="1050"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ES" sz="1050" dirty="0"/>
                        <a:t>¼ taza de granola (20 g)</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b="1" dirty="0"/>
                        <a:t>CUALQUIER OTRA OPCIÓN DEBES CONSULTAR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029205773"/>
                  </a:ext>
                </a:extLst>
              </a:tr>
            </a:tbl>
          </a:graphicData>
        </a:graphic>
      </p:graphicFrame>
      <p:sp>
        <p:nvSpPr>
          <p:cNvPr id="25" name="CuadroTexto 24">
            <a:extLst>
              <a:ext uri="{FF2B5EF4-FFF2-40B4-BE49-F238E27FC236}">
                <a16:creationId xmlns:a16="http://schemas.microsoft.com/office/drawing/2014/main" id="{8F2EAD82-4A5D-5E96-4A96-CB56B1FA91EF}"/>
              </a:ext>
            </a:extLst>
          </p:cNvPr>
          <p:cNvSpPr txBox="1"/>
          <p:nvPr/>
        </p:nvSpPr>
        <p:spPr>
          <a:xfrm>
            <a:off x="0" y="7751645"/>
            <a:ext cx="6858419" cy="253916"/>
          </a:xfrm>
          <a:prstGeom prst="rect">
            <a:avLst/>
          </a:prstGeom>
          <a:noFill/>
        </p:spPr>
        <p:txBody>
          <a:bodyPr wrap="square" rtlCol="0">
            <a:spAutoFit/>
          </a:bodyPr>
          <a:lstStyle/>
          <a:p>
            <a:pPr algn="ctr"/>
            <a:r>
              <a:rPr lang="es-VE" sz="1050" b="1" dirty="0">
                <a:solidFill>
                  <a:srgbClr val="05A8FF"/>
                </a:solidFill>
                <a:latin typeface="Arial Black" panose="020B0604020202020204" pitchFamily="34" charset="0"/>
                <a:cs typeface="Arial Black" panose="020B0604020202020204" pitchFamily="34" charset="0"/>
              </a:rPr>
              <a:t>EJEMPLO: </a:t>
            </a:r>
            <a:r>
              <a:rPr lang="es-VE" sz="1050" b="1" dirty="0">
                <a:latin typeface="Arial Black" panose="020B0604020202020204" pitchFamily="34" charset="0"/>
                <a:cs typeface="Arial Black" panose="020B0604020202020204" pitchFamily="34" charset="0"/>
              </a:rPr>
              <a:t>3 huevos revueltos + 3 </a:t>
            </a:r>
            <a:r>
              <a:rPr lang="es-VE" sz="1050" b="1" dirty="0" err="1">
                <a:latin typeface="Arial Black" panose="020B0604020202020204" pitchFamily="34" charset="0"/>
                <a:cs typeface="Arial Black" panose="020B0604020202020204" pitchFamily="34" charset="0"/>
              </a:rPr>
              <a:t>reb</a:t>
            </a:r>
            <a:r>
              <a:rPr lang="es-VE" sz="1050" b="1" dirty="0">
                <a:latin typeface="Arial Black" panose="020B0604020202020204" pitchFamily="34" charset="0"/>
                <a:cs typeface="Arial Black" panose="020B0604020202020204" pitchFamily="34" charset="0"/>
              </a:rPr>
              <a:t>. de pan + 1 lonja de aguacate +1 manzana</a:t>
            </a:r>
          </a:p>
        </p:txBody>
      </p:sp>
      <p:pic>
        <p:nvPicPr>
          <p:cNvPr id="32" name="Imagen 31">
            <a:extLst>
              <a:ext uri="{FF2B5EF4-FFF2-40B4-BE49-F238E27FC236}">
                <a16:creationId xmlns:a16="http://schemas.microsoft.com/office/drawing/2014/main" id="{440B39FD-7292-8F9B-3125-5AAA4E47DB60}"/>
              </a:ext>
            </a:extLst>
          </p:cNvPr>
          <p:cNvPicPr>
            <a:picLocks noChangeAspect="1"/>
          </p:cNvPicPr>
          <p:nvPr/>
        </p:nvPicPr>
        <p:blipFill>
          <a:blip r:embed="rId11"/>
          <a:stretch>
            <a:fillRect/>
          </a:stretch>
        </p:blipFill>
        <p:spPr>
          <a:xfrm>
            <a:off x="1062193" y="8291030"/>
            <a:ext cx="814754" cy="439203"/>
          </a:xfrm>
          <a:prstGeom prst="rect">
            <a:avLst/>
          </a:prstGeom>
        </p:spPr>
      </p:pic>
    </p:spTree>
    <p:extLst>
      <p:ext uri="{BB962C8B-B14F-4D97-AF65-F5344CB8AC3E}">
        <p14:creationId xmlns:p14="http://schemas.microsoft.com/office/powerpoint/2010/main" val="3218344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sp>
        <p:nvSpPr>
          <p:cNvPr id="2" name="CuadroTexto 1">
            <a:extLst>
              <a:ext uri="{FF2B5EF4-FFF2-40B4-BE49-F238E27FC236}">
                <a16:creationId xmlns:a16="http://schemas.microsoft.com/office/drawing/2014/main" id="{32560050-6C72-8030-B15F-5DD5B1E3A35F}"/>
              </a:ext>
            </a:extLst>
          </p:cNvPr>
          <p:cNvSpPr txBox="1"/>
          <p:nvPr/>
        </p:nvSpPr>
        <p:spPr>
          <a:xfrm>
            <a:off x="379120" y="-16057"/>
            <a:ext cx="5999748" cy="523220"/>
          </a:xfrm>
          <a:prstGeom prst="rect">
            <a:avLst/>
          </a:prstGeom>
          <a:noFill/>
        </p:spPr>
        <p:txBody>
          <a:bodyPr wrap="square" rtlCol="0">
            <a:spAutoFit/>
          </a:bodyPr>
          <a:lstStyle/>
          <a:p>
            <a:pPr algn="ctr"/>
            <a:r>
              <a:rPr lang="es-VE" sz="2800" b="1" dirty="0">
                <a:solidFill>
                  <a:srgbClr val="05A8FF"/>
                </a:solidFill>
                <a:effectLst>
                  <a:outerShdw dist="77718" dir="1320000" sx="99952" sy="99952" algn="l" rotWithShape="0">
                    <a:srgbClr val="033048"/>
                  </a:outerShdw>
                </a:effectLst>
                <a:latin typeface="Arial Black" panose="020B0604020202020204" pitchFamily="34" charset="0"/>
                <a:cs typeface="Arial Black" panose="020B0604020202020204" pitchFamily="34" charset="0"/>
              </a:rPr>
              <a:t>CENA- Hora: 19:00-20:00</a:t>
            </a:r>
          </a:p>
        </p:txBody>
      </p:sp>
      <p:graphicFrame>
        <p:nvGraphicFramePr>
          <p:cNvPr id="11" name="Tabla 10">
            <a:extLst>
              <a:ext uri="{FF2B5EF4-FFF2-40B4-BE49-F238E27FC236}">
                <a16:creationId xmlns:a16="http://schemas.microsoft.com/office/drawing/2014/main" id="{F656B33C-E19D-50A7-FA36-2CB8202B409D}"/>
              </a:ext>
            </a:extLst>
          </p:cNvPr>
          <p:cNvGraphicFramePr>
            <a:graphicFrameLocks noGrp="1"/>
          </p:cNvGraphicFramePr>
          <p:nvPr>
            <p:extLst>
              <p:ext uri="{D42A27DB-BD31-4B8C-83A1-F6EECF244321}">
                <p14:modId xmlns:p14="http://schemas.microsoft.com/office/powerpoint/2010/main" val="2046492778"/>
              </p:ext>
            </p:extLst>
          </p:nvPr>
        </p:nvGraphicFramePr>
        <p:xfrm>
          <a:off x="264964" y="727809"/>
          <a:ext cx="6299736" cy="819989"/>
        </p:xfrm>
        <a:graphic>
          <a:graphicData uri="http://schemas.openxmlformats.org/drawingml/2006/table">
            <a:tbl>
              <a:tblPr firstRow="1" bandRow="1">
                <a:tableStyleId>{5C22544A-7EE6-4342-B048-85BDC9FD1C3A}</a:tableStyleId>
              </a:tblPr>
              <a:tblGrid>
                <a:gridCol w="1049956">
                  <a:extLst>
                    <a:ext uri="{9D8B030D-6E8A-4147-A177-3AD203B41FA5}">
                      <a16:colId xmlns:a16="http://schemas.microsoft.com/office/drawing/2014/main" val="959694577"/>
                    </a:ext>
                  </a:extLst>
                </a:gridCol>
                <a:gridCol w="1049956">
                  <a:extLst>
                    <a:ext uri="{9D8B030D-6E8A-4147-A177-3AD203B41FA5}">
                      <a16:colId xmlns:a16="http://schemas.microsoft.com/office/drawing/2014/main" val="2926544623"/>
                    </a:ext>
                  </a:extLst>
                </a:gridCol>
                <a:gridCol w="1049956">
                  <a:extLst>
                    <a:ext uri="{9D8B030D-6E8A-4147-A177-3AD203B41FA5}">
                      <a16:colId xmlns:a16="http://schemas.microsoft.com/office/drawing/2014/main" val="1739084961"/>
                    </a:ext>
                  </a:extLst>
                </a:gridCol>
                <a:gridCol w="1049956">
                  <a:extLst>
                    <a:ext uri="{9D8B030D-6E8A-4147-A177-3AD203B41FA5}">
                      <a16:colId xmlns:a16="http://schemas.microsoft.com/office/drawing/2014/main" val="1348210058"/>
                    </a:ext>
                  </a:extLst>
                </a:gridCol>
                <a:gridCol w="1049956">
                  <a:extLst>
                    <a:ext uri="{9D8B030D-6E8A-4147-A177-3AD203B41FA5}">
                      <a16:colId xmlns:a16="http://schemas.microsoft.com/office/drawing/2014/main" val="3781382410"/>
                    </a:ext>
                  </a:extLst>
                </a:gridCol>
                <a:gridCol w="1049956">
                  <a:extLst>
                    <a:ext uri="{9D8B030D-6E8A-4147-A177-3AD203B41FA5}">
                      <a16:colId xmlns:a16="http://schemas.microsoft.com/office/drawing/2014/main" val="1623827020"/>
                    </a:ext>
                  </a:extLst>
                </a:gridCol>
              </a:tblGrid>
              <a:tr h="323165">
                <a:tc>
                  <a:txBody>
                    <a:bodyPr/>
                    <a:lstStyle/>
                    <a:p>
                      <a:pPr algn="ctr"/>
                      <a:r>
                        <a:rPr lang="es-VE" dirty="0"/>
                        <a:t>LÁCTEOS</a:t>
                      </a:r>
                    </a:p>
                  </a:txBody>
                  <a:tcPr/>
                </a:tc>
                <a:tc>
                  <a:txBody>
                    <a:bodyPr/>
                    <a:lstStyle/>
                    <a:p>
                      <a:pPr algn="ctr"/>
                      <a:r>
                        <a:rPr lang="es-VE" dirty="0"/>
                        <a:t>VEGETALES</a:t>
                      </a:r>
                    </a:p>
                  </a:txBody>
                  <a:tcPr/>
                </a:tc>
                <a:tc>
                  <a:txBody>
                    <a:bodyPr/>
                    <a:lstStyle/>
                    <a:p>
                      <a:pPr algn="ctr"/>
                      <a:r>
                        <a:rPr lang="es-VE" dirty="0"/>
                        <a:t>FRUTAS</a:t>
                      </a:r>
                    </a:p>
                  </a:txBody>
                  <a:tcPr/>
                </a:tc>
                <a:tc>
                  <a:txBody>
                    <a:bodyPr/>
                    <a:lstStyle/>
                    <a:p>
                      <a:pPr algn="ctr"/>
                      <a:r>
                        <a:rPr lang="es-VE" dirty="0"/>
                        <a:t>ALMIDONES</a:t>
                      </a:r>
                    </a:p>
                  </a:txBody>
                  <a:tcPr/>
                </a:tc>
                <a:tc>
                  <a:txBody>
                    <a:bodyPr/>
                    <a:lstStyle/>
                    <a:p>
                      <a:pPr algn="ctr"/>
                      <a:r>
                        <a:rPr lang="es-VE" dirty="0"/>
                        <a:t>PROTEÍNAS</a:t>
                      </a:r>
                    </a:p>
                  </a:txBody>
                  <a:tcPr/>
                </a:tc>
                <a:tc>
                  <a:txBody>
                    <a:bodyPr/>
                    <a:lstStyle/>
                    <a:p>
                      <a:pPr algn="ctr"/>
                      <a:r>
                        <a:rPr lang="es-VE" dirty="0"/>
                        <a:t>GRASAS</a:t>
                      </a:r>
                    </a:p>
                  </a:txBody>
                  <a:tcPr/>
                </a:tc>
                <a:extLst>
                  <a:ext uri="{0D108BD9-81ED-4DB2-BD59-A6C34878D82A}">
                    <a16:rowId xmlns:a16="http://schemas.microsoft.com/office/drawing/2014/main" val="4118809121"/>
                  </a:ext>
                </a:extLst>
              </a:tr>
              <a:tr h="323165">
                <a:tc>
                  <a:txBody>
                    <a:bodyPr/>
                    <a:lstStyle/>
                    <a:p>
                      <a:pPr algn="ctr"/>
                      <a:endParaRPr lang="es-VE"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{{CEN_VEGETALES}}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{{CEN_FRUTAS}}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{{CEN_ALMIDONES}}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{{CEN_PROTEINAS}}</a:t>
                      </a:r>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n-US" sz="1330" b="0" i="0" kern="1200" dirty="0">
                          <a:solidFill>
                            <a:schemeClr val="dk1"/>
                          </a:solidFill>
                          <a:effectLst/>
                          <a:latin typeface="+mn-lt"/>
                          <a:ea typeface="+mn-ea"/>
                          <a:cs typeface="+mn-cs"/>
                        </a:rPr>
                        <a:t>{{CEN_GRASAS}}</a:t>
                      </a:r>
                    </a:p>
                  </a:txBody>
                  <a:tcPr/>
                </a:tc>
                <a:extLst>
                  <a:ext uri="{0D108BD9-81ED-4DB2-BD59-A6C34878D82A}">
                    <a16:rowId xmlns:a16="http://schemas.microsoft.com/office/drawing/2014/main" val="1007372756"/>
                  </a:ext>
                </a:extLst>
              </a:tr>
            </a:tbl>
          </a:graphicData>
        </a:graphic>
      </p:graphicFrame>
      <p:grpSp>
        <p:nvGrpSpPr>
          <p:cNvPr id="12" name="Group 19">
            <a:extLst>
              <a:ext uri="{FF2B5EF4-FFF2-40B4-BE49-F238E27FC236}">
                <a16:creationId xmlns:a16="http://schemas.microsoft.com/office/drawing/2014/main" id="{917F574D-4E75-0573-5BF5-C86DED472866}"/>
              </a:ext>
            </a:extLst>
          </p:cNvPr>
          <p:cNvGrpSpPr/>
          <p:nvPr/>
        </p:nvGrpSpPr>
        <p:grpSpPr>
          <a:xfrm rot="5205064">
            <a:off x="1718740" y="500811"/>
            <a:ext cx="208280" cy="168275"/>
            <a:chOff x="257045" y="4764774"/>
            <a:chExt cx="6350000" cy="5126990"/>
          </a:xfrm>
        </p:grpSpPr>
        <p:sp>
          <p:nvSpPr>
            <p:cNvPr id="13" name="Freeform 20">
              <a:extLst>
                <a:ext uri="{FF2B5EF4-FFF2-40B4-BE49-F238E27FC236}">
                  <a16:creationId xmlns:a16="http://schemas.microsoft.com/office/drawing/2014/main" id="{D8C22B4C-621A-252F-54C3-4D367BBB5969}"/>
                </a:ext>
              </a:extLst>
            </p:cNvPr>
            <p:cNvSpPr/>
            <p:nvPr/>
          </p:nvSpPr>
          <p:spPr>
            <a:xfrm>
              <a:off x="257045" y="4764774"/>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7ED957"/>
            </a:solidFill>
          </p:spPr>
          <p:txBody>
            <a:bodyPr/>
            <a:lstStyle/>
            <a:p>
              <a:endParaRPr lang="es-VE"/>
            </a:p>
          </p:txBody>
        </p:sp>
      </p:grpSp>
      <p:grpSp>
        <p:nvGrpSpPr>
          <p:cNvPr id="14" name="Group 21">
            <a:extLst>
              <a:ext uri="{FF2B5EF4-FFF2-40B4-BE49-F238E27FC236}">
                <a16:creationId xmlns:a16="http://schemas.microsoft.com/office/drawing/2014/main" id="{6352C8DD-7421-4B1E-3329-A7AEF64A43E6}"/>
              </a:ext>
            </a:extLst>
          </p:cNvPr>
          <p:cNvGrpSpPr/>
          <p:nvPr/>
        </p:nvGrpSpPr>
        <p:grpSpPr>
          <a:xfrm rot="5205064">
            <a:off x="2792750" y="494342"/>
            <a:ext cx="208280" cy="168275"/>
            <a:chOff x="296771" y="5304943"/>
            <a:chExt cx="6350000" cy="5126990"/>
          </a:xfrm>
        </p:grpSpPr>
        <p:sp>
          <p:nvSpPr>
            <p:cNvPr id="15" name="Freeform 22">
              <a:extLst>
                <a:ext uri="{FF2B5EF4-FFF2-40B4-BE49-F238E27FC236}">
                  <a16:creationId xmlns:a16="http://schemas.microsoft.com/office/drawing/2014/main" id="{51A984CA-41DF-572B-6907-224E31E9F0FB}"/>
                </a:ext>
              </a:extLst>
            </p:cNvPr>
            <p:cNvSpPr/>
            <p:nvPr/>
          </p:nvSpPr>
          <p:spPr>
            <a:xfrm>
              <a:off x="296771" y="530494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914D"/>
            </a:solidFill>
          </p:spPr>
          <p:txBody>
            <a:bodyPr/>
            <a:lstStyle/>
            <a:p>
              <a:endParaRPr lang="es-VE"/>
            </a:p>
          </p:txBody>
        </p:sp>
      </p:grpSp>
      <p:grpSp>
        <p:nvGrpSpPr>
          <p:cNvPr id="16" name="Group 27">
            <a:extLst>
              <a:ext uri="{FF2B5EF4-FFF2-40B4-BE49-F238E27FC236}">
                <a16:creationId xmlns:a16="http://schemas.microsoft.com/office/drawing/2014/main" id="{1EEC53C4-6182-27D8-18DF-1E5D578505DE}"/>
              </a:ext>
            </a:extLst>
          </p:cNvPr>
          <p:cNvGrpSpPr/>
          <p:nvPr/>
        </p:nvGrpSpPr>
        <p:grpSpPr>
          <a:xfrm rot="5205064">
            <a:off x="5885082" y="506509"/>
            <a:ext cx="208280" cy="168275"/>
            <a:chOff x="296771" y="6994768"/>
            <a:chExt cx="6350000" cy="5126990"/>
          </a:xfrm>
        </p:grpSpPr>
        <p:sp>
          <p:nvSpPr>
            <p:cNvPr id="17" name="Freeform 28">
              <a:extLst>
                <a:ext uri="{FF2B5EF4-FFF2-40B4-BE49-F238E27FC236}">
                  <a16:creationId xmlns:a16="http://schemas.microsoft.com/office/drawing/2014/main" id="{AE58F8BA-41B8-92C2-D7C8-BDE4689D3A4D}"/>
                </a:ext>
              </a:extLst>
            </p:cNvPr>
            <p:cNvSpPr/>
            <p:nvPr/>
          </p:nvSpPr>
          <p:spPr>
            <a:xfrm>
              <a:off x="296771" y="6994768"/>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DE59"/>
            </a:solidFill>
          </p:spPr>
          <p:txBody>
            <a:bodyPr/>
            <a:lstStyle/>
            <a:p>
              <a:endParaRPr lang="es-VE"/>
            </a:p>
          </p:txBody>
        </p:sp>
      </p:grpSp>
      <p:grpSp>
        <p:nvGrpSpPr>
          <p:cNvPr id="18" name="Group 17">
            <a:extLst>
              <a:ext uri="{FF2B5EF4-FFF2-40B4-BE49-F238E27FC236}">
                <a16:creationId xmlns:a16="http://schemas.microsoft.com/office/drawing/2014/main" id="{F738774E-0460-FC46-8E96-50F3145B5223}"/>
              </a:ext>
            </a:extLst>
          </p:cNvPr>
          <p:cNvGrpSpPr/>
          <p:nvPr/>
        </p:nvGrpSpPr>
        <p:grpSpPr>
          <a:xfrm rot="5205064">
            <a:off x="640442" y="494341"/>
            <a:ext cx="208280" cy="168275"/>
            <a:chOff x="0" y="0"/>
            <a:chExt cx="6350000" cy="5126990"/>
          </a:xfrm>
          <a:solidFill>
            <a:schemeClr val="tx1"/>
          </a:solidFill>
        </p:grpSpPr>
        <p:sp>
          <p:nvSpPr>
            <p:cNvPr id="19" name="Freeform 18">
              <a:extLst>
                <a:ext uri="{FF2B5EF4-FFF2-40B4-BE49-F238E27FC236}">
                  <a16:creationId xmlns:a16="http://schemas.microsoft.com/office/drawing/2014/main" id="{B7D19829-2DED-7F73-AE72-B9274F54C608}"/>
                </a:ext>
              </a:extLst>
            </p:cNvPr>
            <p:cNvSpPr/>
            <p:nvPr/>
          </p:nvSpPr>
          <p:spPr>
            <a:xfrm>
              <a:off x="0" y="0"/>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grpFill/>
          </p:spPr>
          <p:txBody>
            <a:bodyPr/>
            <a:lstStyle/>
            <a:p>
              <a:endParaRPr lang="es-VE"/>
            </a:p>
          </p:txBody>
        </p:sp>
      </p:grpSp>
      <p:grpSp>
        <p:nvGrpSpPr>
          <p:cNvPr id="20" name="Group 23">
            <a:extLst>
              <a:ext uri="{FF2B5EF4-FFF2-40B4-BE49-F238E27FC236}">
                <a16:creationId xmlns:a16="http://schemas.microsoft.com/office/drawing/2014/main" id="{7C2FF4C1-17D4-E50A-6AA0-EBCCA1D9F187}"/>
              </a:ext>
            </a:extLst>
          </p:cNvPr>
          <p:cNvGrpSpPr/>
          <p:nvPr/>
        </p:nvGrpSpPr>
        <p:grpSpPr>
          <a:xfrm rot="5205064">
            <a:off x="3776856" y="494342"/>
            <a:ext cx="208280" cy="168275"/>
            <a:chOff x="39726" y="1634099"/>
            <a:chExt cx="6350000" cy="5126990"/>
          </a:xfrm>
        </p:grpSpPr>
        <p:sp>
          <p:nvSpPr>
            <p:cNvPr id="21" name="Freeform 24">
              <a:extLst>
                <a:ext uri="{FF2B5EF4-FFF2-40B4-BE49-F238E27FC236}">
                  <a16:creationId xmlns:a16="http://schemas.microsoft.com/office/drawing/2014/main" id="{FA0C4961-06E5-B73D-B605-9956B400047A}"/>
                </a:ext>
              </a:extLst>
            </p:cNvPr>
            <p:cNvSpPr/>
            <p:nvPr/>
          </p:nvSpPr>
          <p:spPr>
            <a:xfrm>
              <a:off x="39726" y="1634099"/>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5CE1E6"/>
            </a:solidFill>
          </p:spPr>
          <p:txBody>
            <a:bodyPr/>
            <a:lstStyle/>
            <a:p>
              <a:endParaRPr lang="es-VE"/>
            </a:p>
          </p:txBody>
        </p:sp>
      </p:grpSp>
      <p:grpSp>
        <p:nvGrpSpPr>
          <p:cNvPr id="22" name="Group 25">
            <a:extLst>
              <a:ext uri="{FF2B5EF4-FFF2-40B4-BE49-F238E27FC236}">
                <a16:creationId xmlns:a16="http://schemas.microsoft.com/office/drawing/2014/main" id="{99EE7A54-D936-0D68-E05F-062E3B622E78}"/>
              </a:ext>
            </a:extLst>
          </p:cNvPr>
          <p:cNvGrpSpPr/>
          <p:nvPr/>
        </p:nvGrpSpPr>
        <p:grpSpPr>
          <a:xfrm rot="5205064">
            <a:off x="4830969" y="514637"/>
            <a:ext cx="208280" cy="168275"/>
            <a:chOff x="39726" y="2199413"/>
            <a:chExt cx="6350000" cy="5126990"/>
          </a:xfrm>
        </p:grpSpPr>
        <p:sp>
          <p:nvSpPr>
            <p:cNvPr id="23" name="Freeform 26">
              <a:extLst>
                <a:ext uri="{FF2B5EF4-FFF2-40B4-BE49-F238E27FC236}">
                  <a16:creationId xmlns:a16="http://schemas.microsoft.com/office/drawing/2014/main" id="{1A474802-06AF-B97D-8215-7B8177D0EACA}"/>
                </a:ext>
              </a:extLst>
            </p:cNvPr>
            <p:cNvSpPr/>
            <p:nvPr/>
          </p:nvSpPr>
          <p:spPr>
            <a:xfrm>
              <a:off x="39726" y="2199413"/>
              <a:ext cx="6350000" cy="5126990"/>
            </a:xfrm>
            <a:custGeom>
              <a:avLst/>
              <a:gdLst/>
              <a:ahLst/>
              <a:cxnLst/>
              <a:rect l="l" t="t" r="r" b="b"/>
              <a:pathLst>
                <a:path w="6350000" h="5126990">
                  <a:moveTo>
                    <a:pt x="3528060" y="0"/>
                  </a:moveTo>
                  <a:lnTo>
                    <a:pt x="3440430" y="0"/>
                  </a:lnTo>
                  <a:lnTo>
                    <a:pt x="2821940" y="0"/>
                  </a:lnTo>
                  <a:lnTo>
                    <a:pt x="0" y="0"/>
                  </a:lnTo>
                  <a:lnTo>
                    <a:pt x="2821940" y="2564130"/>
                  </a:lnTo>
                  <a:lnTo>
                    <a:pt x="0" y="5126990"/>
                  </a:lnTo>
                  <a:lnTo>
                    <a:pt x="2821940" y="5126990"/>
                  </a:lnTo>
                  <a:lnTo>
                    <a:pt x="3440430" y="5126990"/>
                  </a:lnTo>
                  <a:lnTo>
                    <a:pt x="3528060" y="5126990"/>
                  </a:lnTo>
                  <a:lnTo>
                    <a:pt x="6350000" y="2564130"/>
                  </a:lnTo>
                  <a:lnTo>
                    <a:pt x="3528060" y="0"/>
                  </a:lnTo>
                  <a:close/>
                </a:path>
              </a:pathLst>
            </a:custGeom>
            <a:solidFill>
              <a:srgbClr val="FF5757"/>
            </a:solidFill>
          </p:spPr>
          <p:txBody>
            <a:bodyPr/>
            <a:lstStyle/>
            <a:p>
              <a:endParaRPr lang="es-VE"/>
            </a:p>
          </p:txBody>
        </p:sp>
      </p:grpSp>
      <p:graphicFrame>
        <p:nvGraphicFramePr>
          <p:cNvPr id="26" name="Tabla 25">
            <a:extLst>
              <a:ext uri="{FF2B5EF4-FFF2-40B4-BE49-F238E27FC236}">
                <a16:creationId xmlns:a16="http://schemas.microsoft.com/office/drawing/2014/main" id="{9717528F-7743-AC89-3AB2-8B757A680062}"/>
              </a:ext>
            </a:extLst>
          </p:cNvPr>
          <p:cNvGraphicFramePr>
            <a:graphicFrameLocks noGrp="1"/>
          </p:cNvGraphicFramePr>
          <p:nvPr>
            <p:extLst>
              <p:ext uri="{D42A27DB-BD31-4B8C-83A1-F6EECF244321}">
                <p14:modId xmlns:p14="http://schemas.microsoft.com/office/powerpoint/2010/main" val="3224431013"/>
              </p:ext>
            </p:extLst>
          </p:nvPr>
        </p:nvGraphicFramePr>
        <p:xfrm>
          <a:off x="0" y="2023714"/>
          <a:ext cx="6757988" cy="6147990"/>
        </p:xfrm>
        <a:graphic>
          <a:graphicData uri="http://schemas.openxmlformats.org/drawingml/2006/table">
            <a:tbl>
              <a:tblPr firstRow="1" bandRow="1">
                <a:tableStyleId>{5C22544A-7EE6-4342-B048-85BDC9FD1C3A}</a:tableStyleId>
              </a:tblPr>
              <a:tblGrid>
                <a:gridCol w="1060704">
                  <a:extLst>
                    <a:ext uri="{9D8B030D-6E8A-4147-A177-3AD203B41FA5}">
                      <a16:colId xmlns:a16="http://schemas.microsoft.com/office/drawing/2014/main" val="57957149"/>
                    </a:ext>
                  </a:extLst>
                </a:gridCol>
                <a:gridCol w="950976">
                  <a:extLst>
                    <a:ext uri="{9D8B030D-6E8A-4147-A177-3AD203B41FA5}">
                      <a16:colId xmlns:a16="http://schemas.microsoft.com/office/drawing/2014/main" val="757536891"/>
                    </a:ext>
                  </a:extLst>
                </a:gridCol>
                <a:gridCol w="1998617">
                  <a:extLst>
                    <a:ext uri="{9D8B030D-6E8A-4147-A177-3AD203B41FA5}">
                      <a16:colId xmlns:a16="http://schemas.microsoft.com/office/drawing/2014/main" val="4004187718"/>
                    </a:ext>
                  </a:extLst>
                </a:gridCol>
                <a:gridCol w="1463040">
                  <a:extLst>
                    <a:ext uri="{9D8B030D-6E8A-4147-A177-3AD203B41FA5}">
                      <a16:colId xmlns:a16="http://schemas.microsoft.com/office/drawing/2014/main" val="1143937413"/>
                    </a:ext>
                  </a:extLst>
                </a:gridCol>
                <a:gridCol w="1284651">
                  <a:extLst>
                    <a:ext uri="{9D8B030D-6E8A-4147-A177-3AD203B41FA5}">
                      <a16:colId xmlns:a16="http://schemas.microsoft.com/office/drawing/2014/main" val="953006185"/>
                    </a:ext>
                  </a:extLst>
                </a:gridCol>
              </a:tblGrid>
              <a:tr h="290686">
                <a:tc>
                  <a:txBody>
                    <a:bodyPr/>
                    <a:lstStyle/>
                    <a:p>
                      <a:pPr algn="ctr"/>
                      <a:r>
                        <a:rPr lang="es-VE" i="1" dirty="0">
                          <a:solidFill>
                            <a:schemeClr val="tx1"/>
                          </a:solidFill>
                        </a:rPr>
                        <a:t>VEGETALES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i="1" dirty="0">
                          <a:solidFill>
                            <a:schemeClr val="tx1"/>
                          </a:solidFill>
                        </a:rPr>
                        <a:t>FRUTAS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a:r>
                        <a:rPr lang="es-VE" i="1" dirty="0">
                          <a:solidFill>
                            <a:schemeClr val="tx1"/>
                          </a:solidFill>
                        </a:rPr>
                        <a:t>ALMIDONES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FF"/>
                    </a:solidFill>
                  </a:tcPr>
                </a:tc>
                <a:tc>
                  <a:txBody>
                    <a:bodyPr/>
                    <a:lstStyle/>
                    <a:p>
                      <a:pPr algn="ctr"/>
                      <a:r>
                        <a:rPr lang="es-VE" i="1" dirty="0">
                          <a:solidFill>
                            <a:schemeClr val="tx1"/>
                          </a:solidFill>
                        </a:rPr>
                        <a:t>PROTEÍNAS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5B5B"/>
                    </a:solidFill>
                  </a:tcPr>
                </a:tc>
                <a:tc>
                  <a:txBody>
                    <a:bodyPr/>
                    <a:lstStyle/>
                    <a:p>
                      <a:pPr algn="ctr"/>
                      <a:r>
                        <a:rPr lang="es-VE" sz="1300" i="1" dirty="0">
                          <a:solidFill>
                            <a:schemeClr val="tx1"/>
                          </a:solidFill>
                        </a:rPr>
                        <a:t>GRASAS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402095060"/>
                  </a:ext>
                </a:extLst>
              </a:tr>
              <a:tr h="480909">
                <a:tc rowSpan="6">
                  <a:txBody>
                    <a:bodyPr/>
                    <a:lstStyle/>
                    <a:p>
                      <a:pPr algn="ctr"/>
                      <a:r>
                        <a:rPr lang="es-ES" sz="1050" b="1" dirty="0"/>
                        <a:t> Taza de vegetales crudos:</a:t>
                      </a:r>
                    </a:p>
                    <a:p>
                      <a:pPr algn="ctr"/>
                      <a:endParaRPr lang="es-ES" sz="1050" dirty="0"/>
                    </a:p>
                    <a:p>
                      <a:pPr algn="ctr"/>
                      <a:r>
                        <a:rPr lang="es-ES" sz="1050" dirty="0"/>
                        <a:t> (pepino, repollo, lechuga, </a:t>
                      </a:r>
                      <a:r>
                        <a:rPr lang="es-ES" sz="1050" dirty="0" err="1"/>
                        <a:t>celery</a:t>
                      </a:r>
                      <a:r>
                        <a:rPr lang="es-ES" sz="1050" dirty="0"/>
                        <a:t>, tomate, zanahoria, cebolla, palmito)</a:t>
                      </a:r>
                    </a:p>
                    <a:p>
                      <a:pPr algn="ctr"/>
                      <a:endParaRPr lang="es-ES" sz="1050" dirty="0"/>
                    </a:p>
                    <a:p>
                      <a:pPr algn="ctr"/>
                      <a:r>
                        <a:rPr lang="es-ES" sz="1050" dirty="0"/>
                        <a:t>Lo ideal es elaborar una ensalada con la mezcla de ellos.</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11">
                  <a:txBody>
                    <a:bodyPr/>
                    <a:lstStyle/>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endParaRPr lang="es-VE" sz="1050" dirty="0"/>
                    </a:p>
                    <a:p>
                      <a:pPr algn="ctr"/>
                      <a:r>
                        <a:rPr lang="es-VE" sz="1050" dirty="0"/>
                        <a:t>1 ración de frutas entera/</a:t>
                      </a:r>
                    </a:p>
                    <a:p>
                      <a:pPr algn="ctr"/>
                      <a:r>
                        <a:rPr lang="es-VE" sz="1050" dirty="0"/>
                        <a:t>jugo</a:t>
                      </a:r>
                    </a:p>
                    <a:p>
                      <a:pPr algn="ctr"/>
                      <a:endParaRPr lang="es-VE" sz="1050" dirty="0"/>
                    </a:p>
                    <a:p>
                      <a:pPr algn="ctr"/>
                      <a:r>
                        <a:rPr lang="es-VE" sz="1050" dirty="0"/>
                        <a:t>Consumir como se subraya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pt-BR" sz="1050" b="0" dirty="0"/>
                        <a:t>½  Taza/s de arroz</a:t>
                      </a:r>
                      <a:endParaRPr lang="es-VE" sz="1050" b="0"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a:t>
                      </a:r>
                      <a:r>
                        <a:rPr lang="es-VE" sz="1050" b="1"/>
                        <a:t>80 </a:t>
                      </a:r>
                      <a:endParaRPr lang="es-VE" sz="105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es-VE" sz="1050" dirty="0"/>
                    </a:p>
                    <a:p>
                      <a:pPr algn="ctr"/>
                      <a:r>
                        <a:rPr lang="es-VE" sz="1050" dirty="0"/>
                        <a:t>1 trozo/ 2 cdas</a:t>
                      </a:r>
                    </a:p>
                    <a:p>
                      <a:pPr algn="ctr"/>
                      <a:r>
                        <a:rPr lang="es-VE" sz="1050" dirty="0"/>
                        <a:t>de carne pollo, pescado/ lomo de cerdo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pt-BR" sz="1050" dirty="0"/>
                        <a:t>1 </a:t>
                      </a:r>
                      <a:r>
                        <a:rPr lang="pt-BR" sz="1050" dirty="0" err="1"/>
                        <a:t>lonja</a:t>
                      </a:r>
                      <a:r>
                        <a:rPr lang="pt-BR" sz="1050" dirty="0"/>
                        <a:t>/s de </a:t>
                      </a:r>
                      <a:r>
                        <a:rPr lang="pt-BR" sz="1050" dirty="0" err="1"/>
                        <a:t>aguacate</a:t>
                      </a:r>
                      <a:endParaRPr lang="pt-BR" sz="1050"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6863288"/>
                  </a:ext>
                </a:extLst>
              </a:tr>
              <a:tr h="310670">
                <a:tc vMerge="1">
                  <a:txBody>
                    <a:bodyPr/>
                    <a:lstStyle/>
                    <a:p>
                      <a:endParaRPr lang="es-VE" sz="1050" dirty="0"/>
                    </a:p>
                  </a:txBody>
                  <a:tcPr/>
                </a:tc>
                <a:tc vMerge="1">
                  <a:txBody>
                    <a:bodyPr/>
                    <a:lstStyle/>
                    <a:p>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pt-BR" sz="1050" b="0" dirty="0"/>
                        <a:t>½ Taza/s de pasta</a:t>
                      </a:r>
                      <a:endParaRPr lang="es-VE" sz="1050" b="1"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s-VE" sz="105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pt-BR" sz="1050" dirty="0"/>
                        <a:t>1 </a:t>
                      </a:r>
                      <a:r>
                        <a:rPr lang="pt-BR" sz="1050" dirty="0" err="1"/>
                        <a:t>lonja</a:t>
                      </a:r>
                      <a:r>
                        <a:rPr lang="pt-BR" sz="1050" dirty="0"/>
                        <a:t>/s </a:t>
                      </a:r>
                      <a:r>
                        <a:rPr lang="pt-BR" sz="1050" dirty="0" err="1"/>
                        <a:t>tocineta</a:t>
                      </a:r>
                      <a:r>
                        <a:rPr lang="es-VE" sz="1050" b="1" dirty="0"/>
                        <a:t>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43657497"/>
                  </a:ext>
                </a:extLst>
              </a:tr>
              <a:tr h="480909">
                <a:tc vMerge="1">
                  <a:txBody>
                    <a:bodyPr/>
                    <a:lstStyle/>
                    <a:p>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lnL w="12700" cap="flat" cmpd="sng" algn="ctr">
                      <a:solidFill>
                        <a:schemeClr val="tx1"/>
                      </a:solidFill>
                      <a:prstDash val="solid"/>
                      <a:round/>
                      <a:headEnd type="none" w="med" len="med"/>
                      <a:tailEnd type="none" w="med" len="med"/>
                    </a:lnL>
                  </a:tcPr>
                </a:tc>
                <a:tc>
                  <a:txBody>
                    <a:bodyPr/>
                    <a:lstStyle/>
                    <a:p>
                      <a:pPr algn="ctr"/>
                      <a:r>
                        <a:rPr lang="es-VE" sz="1050" dirty="0"/>
                        <a:t>¼ plátano (horneado, </a:t>
                      </a:r>
                      <a:r>
                        <a:rPr lang="es-VE" sz="1050" dirty="0" err="1"/>
                        <a:t>sacochado</a:t>
                      </a:r>
                      <a:r>
                        <a:rPr lang="es-VE" sz="1050" dirty="0"/>
                        <a:t>/ </a:t>
                      </a:r>
                      <a:r>
                        <a:rPr lang="es-VE" sz="1050" dirty="0" err="1"/>
                        <a:t>airfryer</a:t>
                      </a:r>
                      <a:r>
                        <a:rPr lang="es-VE" sz="1050" dirty="0"/>
                        <a:t>)</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1 huevo </a:t>
                      </a:r>
                      <a:r>
                        <a:rPr lang="es-VE" sz="1050" b="1" dirty="0"/>
                        <a:t>entero</a:t>
                      </a:r>
                      <a:r>
                        <a:rPr lang="es-VE" sz="1050" dirty="0"/>
                        <a:t> </a:t>
                      </a:r>
                    </a:p>
                    <a:p>
                      <a:pPr algn="ctr"/>
                      <a:r>
                        <a:rPr lang="es-VE" sz="1050" dirty="0"/>
                        <a:t>(clara + amarilla)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s-VE" sz="1050" dirty="0"/>
                        <a:t>1 cucharadita/s</a:t>
                      </a:r>
                    </a:p>
                    <a:p>
                      <a:pPr algn="ctr"/>
                      <a:r>
                        <a:rPr lang="es-VE" sz="1050" dirty="0"/>
                        <a:t>de aceite (oliva, aguacate, coco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8036151"/>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1 fajita/tortilla de trigo/</a:t>
                      </a:r>
                      <a:r>
                        <a:rPr lang="es-VE" sz="1050" dirty="0" err="1"/>
                        <a:t>maiz</a:t>
                      </a:r>
                      <a:r>
                        <a:rPr lang="es-VE" sz="1050" dirty="0"/>
                        <a:t>/yuca o similar (tipo bimbo o </a:t>
                      </a:r>
                      <a:r>
                        <a:rPr lang="es-VE" sz="1050" dirty="0" err="1"/>
                        <a:t>crustissimo</a:t>
                      </a:r>
                      <a:r>
                        <a:rPr lang="es-VE" sz="105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a:t>
                      </a:r>
                      <a:r>
                        <a:rPr lang="es-VE" sz="1050" dirty="0" err="1"/>
                        <a:t>reb</a:t>
                      </a:r>
                      <a:r>
                        <a:rPr lang="es-VE" sz="1050" dirty="0"/>
                        <a:t>/lonja de pechuga de pavo</a:t>
                      </a:r>
                    </a:p>
                    <a:p>
                      <a:pPr algn="ct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s-VE" sz="1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90922164"/>
                  </a:ext>
                </a:extLst>
              </a:tr>
              <a:tr h="480909">
                <a:tc vMerge="1">
                  <a:txBody>
                    <a:bodyPr/>
                    <a:lstStyle/>
                    <a:p>
                      <a:endParaRP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vMerge="1">
                  <a:txBody>
                    <a:bodyPr/>
                    <a:lstStyle/>
                    <a:p>
                      <a:endParaRPr lang="es-VE" sz="1050" dirty="0"/>
                    </a:p>
                  </a:txBody>
                  <a:tcPr>
                    <a:lnL w="12700" cap="flat" cmpd="sng" algn="ctr">
                      <a:solidFill>
                        <a:schemeClr val="tx1"/>
                      </a:solidFill>
                      <a:prstDash val="solid"/>
                      <a:round/>
                      <a:headEnd type="none" w="med" len="med"/>
                      <a:tailEnd type="none" w="med" len="med"/>
                    </a:lnL>
                  </a:tcPr>
                </a:tc>
                <a:tc>
                  <a:txBody>
                    <a:bodyPr/>
                    <a:lstStyle/>
                    <a:p>
                      <a:pPr algn="ctr"/>
                      <a:r>
                        <a:rPr lang="es-VE" sz="1050" dirty="0"/>
                        <a:t>1 trozo de batata-apio-yuca-ocumo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80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es-VE" sz="1050" dirty="0"/>
                    </a:p>
                    <a:p>
                      <a:pPr algn="ctr"/>
                      <a:endParaRPr lang="es-VE" sz="1050" dirty="0"/>
                    </a:p>
                    <a:p>
                      <a:pPr algn="ctr"/>
                      <a:r>
                        <a:rPr lang="es-VE" sz="1050" dirty="0"/>
                        <a:t>Atún o sardina</a:t>
                      </a:r>
                    </a:p>
                    <a:p>
                      <a:pPr algn="ctr"/>
                      <a:r>
                        <a:rPr lang="es-VE" sz="1050" b="1" dirty="0"/>
                        <a:t> (ml/gramos): 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2 </a:t>
                      </a:r>
                      <a:r>
                        <a:rPr lang="es-VE" sz="1050" dirty="0" err="1"/>
                        <a:t>cdta</a:t>
                      </a:r>
                      <a:r>
                        <a:rPr lang="es-VE" sz="1050" dirty="0"/>
                        <a:t>/s  de mantequilla de maní, almendras o similar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92327850"/>
                  </a:ext>
                </a:extLst>
              </a:tr>
              <a:tr h="480909">
                <a:tc vMerge="1">
                  <a:txBody>
                    <a:bodyPr/>
                    <a:lstStyle/>
                    <a:p>
                      <a:endParaRPr lang="es-VE" sz="1050" dirty="0"/>
                    </a:p>
                  </a:txBody>
                  <a:tcPr/>
                </a:tc>
                <a:tc vMerge="1">
                  <a:txBody>
                    <a:bodyPr/>
                    <a:lstStyle/>
                    <a:p>
                      <a:endParaRPr lang="es-VE" sz="1050" dirty="0"/>
                    </a:p>
                  </a:txBody>
                  <a:tcPr/>
                </a:tc>
                <a:tc>
                  <a:txBody>
                    <a:bodyPr/>
                    <a:lstStyle/>
                    <a:p>
                      <a:pPr algn="ctr"/>
                      <a:r>
                        <a:rPr lang="es-VE" sz="1050" dirty="0"/>
                        <a:t>1 papa mediana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84091801"/>
                  </a:ext>
                </a:extLst>
              </a:tr>
              <a:tr h="480909">
                <a:tc rowSpan="5">
                  <a:txBody>
                    <a:bodyPr/>
                    <a:lstStyle/>
                    <a:p>
                      <a:pPr algn="ctr"/>
                      <a:r>
                        <a:rPr lang="es-ES" sz="1000" b="1" dirty="0"/>
                        <a:t> </a:t>
                      </a:r>
                      <a:r>
                        <a:rPr lang="es-ES" sz="1050" b="1" dirty="0"/>
                        <a:t>Taza de vegetales cocidos o en crema:</a:t>
                      </a:r>
                    </a:p>
                    <a:p>
                      <a:pPr algn="ctr"/>
                      <a:endParaRPr lang="es-ES" sz="1050" b="1" dirty="0"/>
                    </a:p>
                    <a:p>
                      <a:pPr algn="ctr"/>
                      <a:r>
                        <a:rPr lang="es-ES" sz="1000" b="1" dirty="0"/>
                        <a:t> (auyama, cebolla, zanahoria, remolacha, vainitas, berenjena, calabacín, espinacas, coliflor, brócoli, acelga)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s-VE" sz="1050" dirty="0"/>
                    </a:p>
                  </a:txBody>
                  <a:tcPr>
                    <a:lnL w="12700" cap="flat" cmpd="sng" algn="ctr">
                      <a:solidFill>
                        <a:schemeClr val="tx1"/>
                      </a:solidFill>
                      <a:prstDash val="solid"/>
                      <a:round/>
                      <a:headEnd type="none" w="med" len="med"/>
                      <a:tailEnd type="none" w="med" len="med"/>
                    </a:lnL>
                  </a:tcPr>
                </a:tc>
                <a:tc>
                  <a:txBody>
                    <a:bodyPr/>
                    <a:lstStyle/>
                    <a:p>
                      <a:pPr algn="ctr"/>
                      <a:r>
                        <a:rPr lang="es-VE" sz="1050" dirty="0"/>
                        <a:t>1 trozo o 5 rueditas de casabe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1 </a:t>
                      </a:r>
                      <a:r>
                        <a:rPr lang="es-VE" sz="1050" dirty="0" err="1"/>
                        <a:t>scoop</a:t>
                      </a:r>
                      <a:r>
                        <a:rPr lang="es-VE" sz="1050" dirty="0"/>
                        <a:t> de proteína en </a:t>
                      </a:r>
                      <a:r>
                        <a:rPr lang="es-VE" sz="1050" b="1" dirty="0"/>
                        <a:t>(ml/gramos): 30-35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pt-BR" sz="1050" dirty="0"/>
                        <a:t>1 </a:t>
                      </a:r>
                      <a:r>
                        <a:rPr lang="pt-BR" sz="1050" dirty="0" err="1"/>
                        <a:t>cda</a:t>
                      </a:r>
                      <a:r>
                        <a:rPr lang="pt-BR" sz="1050" dirty="0"/>
                        <a:t>/s de </a:t>
                      </a:r>
                      <a:r>
                        <a:rPr lang="pt-BR" sz="1050" dirty="0" err="1"/>
                        <a:t>semillas</a:t>
                      </a:r>
                      <a:r>
                        <a:rPr lang="pt-BR" sz="1050" dirty="0"/>
                        <a:t> de </a:t>
                      </a:r>
                      <a:r>
                        <a:rPr lang="pt-BR" sz="1050" dirty="0" err="1"/>
                        <a:t>ajonjolí</a:t>
                      </a:r>
                      <a:r>
                        <a:rPr lang="pt-BR" sz="1050" dirty="0"/>
                        <a:t> o </a:t>
                      </a:r>
                      <a:r>
                        <a:rPr lang="pt-BR" sz="1050" dirty="0" err="1"/>
                        <a:t>chía</a:t>
                      </a: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02823762"/>
                  </a:ext>
                </a:extLst>
              </a:tr>
              <a:tr h="480909">
                <a:tc vMerge="1">
                  <a:txBody>
                    <a:bodyPr/>
                    <a:lstStyle/>
                    <a:p>
                      <a:endParaRPr lang="es-VE" sz="1050" dirty="0"/>
                    </a:p>
                  </a:txBody>
                  <a:tcPr/>
                </a:tc>
                <a:tc vMerge="1">
                  <a:txBody>
                    <a:bodyPr/>
                    <a:lstStyle/>
                    <a:p>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1 Taza/s </a:t>
                      </a:r>
                      <a:r>
                        <a:rPr lang="es-VE" sz="1050" b="0" dirty="0"/>
                        <a:t>de puré de papa,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0" dirty="0"/>
                        <a:t>apio, ñame u ocumo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80-100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a:t>
                      </a:r>
                      <a:r>
                        <a:rPr lang="es-VE" sz="1050" dirty="0" err="1"/>
                        <a:t>reb</a:t>
                      </a:r>
                      <a:r>
                        <a:rPr lang="es-VE" sz="1050" dirty="0"/>
                        <a:t>/lonja de queso</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dirty="0"/>
                        <a:t>Aceitunas</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5941010"/>
                  </a:ext>
                </a:extLst>
              </a:tr>
              <a:tr h="480909">
                <a:tc vMerge="1">
                  <a:txBody>
                    <a:bodyPr/>
                    <a:lstStyle/>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VE" sz="1050" dirty="0"/>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¼ taza </a:t>
                      </a:r>
                      <a:r>
                        <a:rPr lang="es-VE" sz="1050" b="0" dirty="0"/>
                        <a:t>de Quínoa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VE" sz="1050" b="1" dirty="0"/>
                        <a:t>Mariscos o frutos del mar</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VE" sz="1050" dirty="0"/>
                        <a:t>1 Cucharadita/s de </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dirty="0"/>
                        <a:t>Mantequilla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(ml/gramos): 5</a:t>
                      </a:r>
                      <a:r>
                        <a:rPr lang="es-VE" sz="1050" dirty="0"/>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41753245"/>
                  </a:ext>
                </a:extLst>
              </a:tr>
              <a:tr h="395816">
                <a:tc vMerge="1">
                  <a:txBody>
                    <a:bodyPr/>
                    <a:lstStyle/>
                    <a:p>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s-VE" sz="1050" dirty="0"/>
                    </a:p>
                  </a:txBody>
                  <a:tcPr/>
                </a:tc>
                <a:tc>
                  <a:txBody>
                    <a:bodyPr/>
                    <a:lstStyle/>
                    <a:p>
                      <a:pPr algn="ctr"/>
                      <a:r>
                        <a:rPr lang="es-VE" sz="1050" dirty="0"/>
                        <a:t>1 arepa pequeña</a:t>
                      </a:r>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 (ml/gramos): 50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2">
                  <a:txBody>
                    <a:bodyPr/>
                    <a:lstStyle/>
                    <a:p>
                      <a:pPr algn="ctr"/>
                      <a:endParaRPr lang="es-VE" sz="1050" dirty="0"/>
                    </a:p>
                    <a:p>
                      <a:pPr marL="0" marR="0" lvl="0" indent="0" algn="ctr" defTabSz="675833" rtl="0" eaLnBrk="1" fontAlgn="auto" latinLnBrk="0" hangingPunct="1">
                        <a:lnSpc>
                          <a:spcPct val="100000"/>
                        </a:lnSpc>
                        <a:spcBef>
                          <a:spcPts val="0"/>
                        </a:spcBef>
                        <a:spcAft>
                          <a:spcPts val="0"/>
                        </a:spcAft>
                        <a:buClrTx/>
                        <a:buSzTx/>
                        <a:buFontTx/>
                        <a:buNone/>
                        <a:tabLst/>
                        <a:defRPr/>
                      </a:pPr>
                      <a:r>
                        <a:rPr lang="es-VE" sz="1050" b="1" dirty="0"/>
                        <a:t>CUALQUIER OTRA OPCIÓN DEBES CONSULTAR</a:t>
                      </a:r>
                    </a:p>
                    <a:p>
                      <a:pPr algn="ctr"/>
                      <a:endParaRPr lang="es-VE"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es-VE" sz="1050" b="1" dirty="0"/>
                    </a:p>
                    <a:p>
                      <a:pPr algn="ctr"/>
                      <a:r>
                        <a:rPr lang="es-VE" sz="1050" b="1" dirty="0"/>
                        <a:t>CUALQUIER OTRA OPCIÓN DEBES CONSULTAR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029205773"/>
                  </a:ext>
                </a:extLst>
              </a:tr>
              <a:tr h="395816">
                <a:tc vMerge="1">
                  <a:txBody>
                    <a:bodyPr/>
                    <a:lstStyle/>
                    <a:p>
                      <a:endParaRPr lang="es-VE"/>
                    </a:p>
                  </a:txBody>
                  <a:tcPr/>
                </a:tc>
                <a:tc vMerge="1">
                  <a:txBody>
                    <a:bodyPr/>
                    <a:lstStyle/>
                    <a:p>
                      <a:endParaRPr lang="es-VE"/>
                    </a:p>
                  </a:txBody>
                  <a:tcPr/>
                </a:tc>
                <a:tc>
                  <a:txBody>
                    <a:bodyPr/>
                    <a:lstStyle/>
                    <a:p>
                      <a:pPr marL="0" marR="0" lvl="0" indent="0" algn="ctr" defTabSz="675833" rtl="0" eaLnBrk="1" fontAlgn="auto" latinLnBrk="0" hangingPunct="1">
                        <a:lnSpc>
                          <a:spcPct val="100000"/>
                        </a:lnSpc>
                        <a:spcBef>
                          <a:spcPts val="0"/>
                        </a:spcBef>
                        <a:spcAft>
                          <a:spcPts val="0"/>
                        </a:spcAft>
                        <a:buClrTx/>
                        <a:buSzTx/>
                        <a:buFontTx/>
                        <a:buNone/>
                        <a:tabLst/>
                        <a:defRPr/>
                      </a:pPr>
                      <a:r>
                        <a:rPr lang="es-ES" sz="1050" b="1" dirty="0"/>
                        <a:t>1 </a:t>
                      </a:r>
                      <a:r>
                        <a:rPr lang="es-ES" sz="1050" b="1" dirty="0" err="1"/>
                        <a:t>reb</a:t>
                      </a:r>
                      <a:r>
                        <a:rPr lang="es-ES" sz="1050" b="1" dirty="0"/>
                        <a:t> </a:t>
                      </a:r>
                      <a:r>
                        <a:rPr lang="es-ES" sz="1050" b="0" dirty="0"/>
                        <a:t>de pan cuadrado integral/blanco</a:t>
                      </a:r>
                    </a:p>
                    <a:p>
                      <a:pPr marL="0" marR="0" lvl="0" indent="0" algn="ctr" defTabSz="675833" rtl="0" eaLnBrk="1" fontAlgn="auto" latinLnBrk="0" hangingPunct="1">
                        <a:lnSpc>
                          <a:spcPct val="100000"/>
                        </a:lnSpc>
                        <a:spcBef>
                          <a:spcPts val="0"/>
                        </a:spcBef>
                        <a:spcAft>
                          <a:spcPts val="0"/>
                        </a:spcAft>
                        <a:buClrTx/>
                        <a:buSzTx/>
                        <a:buFontTx/>
                        <a:buNone/>
                        <a:tabLst/>
                        <a:defRPr/>
                      </a:pPr>
                      <a:r>
                        <a:rPr lang="es-ES" sz="1050" b="1" dirty="0"/>
                        <a:t> (ml/gramos):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endParaRPr lang="es-VE"/>
                    </a:p>
                  </a:txBody>
                  <a:tcPr/>
                </a:tc>
                <a:tc vMerge="1">
                  <a:txBody>
                    <a:bodyPr/>
                    <a:lstStyle/>
                    <a:p>
                      <a:endParaRPr lang="es-VE"/>
                    </a:p>
                  </a:txBody>
                  <a:tcPr/>
                </a:tc>
                <a:extLst>
                  <a:ext uri="{0D108BD9-81ED-4DB2-BD59-A6C34878D82A}">
                    <a16:rowId xmlns:a16="http://schemas.microsoft.com/office/drawing/2014/main" val="2139626985"/>
                  </a:ext>
                </a:extLst>
              </a:tr>
            </a:tbl>
          </a:graphicData>
        </a:graphic>
      </p:graphicFrame>
      <p:sp>
        <p:nvSpPr>
          <p:cNvPr id="27" name="CuadroTexto 26">
            <a:extLst>
              <a:ext uri="{FF2B5EF4-FFF2-40B4-BE49-F238E27FC236}">
                <a16:creationId xmlns:a16="http://schemas.microsoft.com/office/drawing/2014/main" id="{18FEB007-7A30-4D5C-76DC-961FDBE1DDCD}"/>
              </a:ext>
            </a:extLst>
          </p:cNvPr>
          <p:cNvSpPr txBox="1"/>
          <p:nvPr/>
        </p:nvSpPr>
        <p:spPr>
          <a:xfrm>
            <a:off x="414958" y="1603689"/>
            <a:ext cx="5999748" cy="430887"/>
          </a:xfrm>
          <a:prstGeom prst="rect">
            <a:avLst/>
          </a:prstGeom>
          <a:noFill/>
        </p:spPr>
        <p:txBody>
          <a:bodyPr wrap="square" rtlCol="0">
            <a:spAutoFit/>
          </a:bodyPr>
          <a:lstStyle/>
          <a:p>
            <a:pPr algn="ctr"/>
            <a:r>
              <a:rPr lang="es-VE" sz="1100" b="1" dirty="0">
                <a:solidFill>
                  <a:srgbClr val="05A8FF"/>
                </a:solidFill>
                <a:latin typeface="Arial Black" panose="020B0604020202020204" pitchFamily="34" charset="0"/>
                <a:cs typeface="Arial Black" panose="020B0604020202020204" pitchFamily="34" charset="0"/>
              </a:rPr>
              <a:t>DEBES ESCOGER UNA (1) OPCIÓN POR COLUMNA Y MULTIPLAR POR LA CANTIDAD ASIGNADA DE RACIONES DE CADA GRUPO</a:t>
            </a:r>
          </a:p>
        </p:txBody>
      </p:sp>
      <p:sp>
        <p:nvSpPr>
          <p:cNvPr id="28" name="Freeform 82">
            <a:extLst>
              <a:ext uri="{FF2B5EF4-FFF2-40B4-BE49-F238E27FC236}">
                <a16:creationId xmlns:a16="http://schemas.microsoft.com/office/drawing/2014/main" id="{70086C7A-2632-8E7B-741B-0D4BC3B8710E}"/>
              </a:ext>
            </a:extLst>
          </p:cNvPr>
          <p:cNvSpPr/>
          <p:nvPr/>
        </p:nvSpPr>
        <p:spPr>
          <a:xfrm rot="16200000">
            <a:off x="119424" y="1697101"/>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sp>
        <p:nvSpPr>
          <p:cNvPr id="29" name="Freeform 82">
            <a:extLst>
              <a:ext uri="{FF2B5EF4-FFF2-40B4-BE49-F238E27FC236}">
                <a16:creationId xmlns:a16="http://schemas.microsoft.com/office/drawing/2014/main" id="{4FFA4C23-A34D-D585-20C2-79EDF0BF2F6D}"/>
              </a:ext>
            </a:extLst>
          </p:cNvPr>
          <p:cNvSpPr/>
          <p:nvPr/>
        </p:nvSpPr>
        <p:spPr>
          <a:xfrm rot="16200000">
            <a:off x="6199399" y="1685750"/>
            <a:ext cx="358937" cy="219149"/>
          </a:xfrm>
          <a:custGeom>
            <a:avLst/>
            <a:gdLst/>
            <a:ahLst/>
            <a:cxnLst/>
            <a:rect l="l" t="t" r="r" b="b"/>
            <a:pathLst>
              <a:path w="582090" h="415015">
                <a:moveTo>
                  <a:pt x="0" y="0"/>
                </a:moveTo>
                <a:lnTo>
                  <a:pt x="582089" y="0"/>
                </a:lnTo>
                <a:lnTo>
                  <a:pt x="582089" y="415015"/>
                </a:lnTo>
                <a:lnTo>
                  <a:pt x="0" y="4150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VE" dirty="0"/>
          </a:p>
        </p:txBody>
      </p:sp>
      <p:sp>
        <p:nvSpPr>
          <p:cNvPr id="31" name="CuadroTexto 30">
            <a:extLst>
              <a:ext uri="{FF2B5EF4-FFF2-40B4-BE49-F238E27FC236}">
                <a16:creationId xmlns:a16="http://schemas.microsoft.com/office/drawing/2014/main" id="{007AB626-328F-E1CC-BB13-D7CC82D1D8DB}"/>
              </a:ext>
            </a:extLst>
          </p:cNvPr>
          <p:cNvSpPr txBox="1"/>
          <p:nvPr/>
        </p:nvSpPr>
        <p:spPr>
          <a:xfrm>
            <a:off x="0" y="8231507"/>
            <a:ext cx="6858419" cy="253916"/>
          </a:xfrm>
          <a:prstGeom prst="rect">
            <a:avLst/>
          </a:prstGeom>
          <a:noFill/>
        </p:spPr>
        <p:txBody>
          <a:bodyPr wrap="square" rtlCol="0">
            <a:spAutoFit/>
          </a:bodyPr>
          <a:lstStyle/>
          <a:p>
            <a:pPr algn="ctr"/>
            <a:r>
              <a:rPr lang="es-VE" sz="1050" b="1" dirty="0">
                <a:solidFill>
                  <a:srgbClr val="05A8FF"/>
                </a:solidFill>
                <a:latin typeface="Arial Black" panose="020B0604020202020204" pitchFamily="34" charset="0"/>
                <a:cs typeface="Arial Black" panose="020B0604020202020204" pitchFamily="34" charset="0"/>
              </a:rPr>
              <a:t>EJEMPLO: </a:t>
            </a:r>
            <a:r>
              <a:rPr lang="es-VE" sz="1050" b="1" dirty="0">
                <a:latin typeface="Arial Black" panose="020B0604020202020204" pitchFamily="34" charset="0"/>
                <a:cs typeface="Arial Black" panose="020B0604020202020204" pitchFamily="34" charset="0"/>
              </a:rPr>
              <a:t>3 huevos revueltos + 3 </a:t>
            </a:r>
            <a:r>
              <a:rPr lang="es-VE" sz="1050" b="1" dirty="0" err="1">
                <a:latin typeface="Arial Black" panose="020B0604020202020204" pitchFamily="34" charset="0"/>
                <a:cs typeface="Arial Black" panose="020B0604020202020204" pitchFamily="34" charset="0"/>
              </a:rPr>
              <a:t>reb</a:t>
            </a:r>
            <a:r>
              <a:rPr lang="es-VE" sz="1050" b="1" dirty="0">
                <a:latin typeface="Arial Black" panose="020B0604020202020204" pitchFamily="34" charset="0"/>
                <a:cs typeface="Arial Black" panose="020B0604020202020204" pitchFamily="34" charset="0"/>
              </a:rPr>
              <a:t>. de pan + 1 lonja de aguacate +1 manzana</a:t>
            </a:r>
          </a:p>
        </p:txBody>
      </p:sp>
      <p:sp>
        <p:nvSpPr>
          <p:cNvPr id="4" name="CuadroTexto 3">
            <a:extLst>
              <a:ext uri="{FF2B5EF4-FFF2-40B4-BE49-F238E27FC236}">
                <a16:creationId xmlns:a16="http://schemas.microsoft.com/office/drawing/2014/main" id="{37E7E5F7-7A61-3811-1E4C-54E6A9E50F1F}"/>
              </a:ext>
            </a:extLst>
          </p:cNvPr>
          <p:cNvSpPr txBox="1"/>
          <p:nvPr/>
        </p:nvSpPr>
        <p:spPr>
          <a:xfrm>
            <a:off x="-18909" y="8439739"/>
            <a:ext cx="6858419" cy="230832"/>
          </a:xfrm>
          <a:prstGeom prst="rect">
            <a:avLst/>
          </a:prstGeom>
          <a:noFill/>
        </p:spPr>
        <p:txBody>
          <a:bodyPr wrap="square" rtlCol="0">
            <a:spAutoFit/>
          </a:bodyPr>
          <a:lstStyle/>
          <a:p>
            <a:pPr algn="ctr"/>
            <a:r>
              <a:rPr lang="es-VE" sz="900" b="1" dirty="0">
                <a:highlight>
                  <a:srgbClr val="FFFF00"/>
                </a:highlight>
                <a:latin typeface="Arial Black" panose="020B0604020202020204" pitchFamily="34" charset="0"/>
                <a:cs typeface="Arial Black" panose="020B0604020202020204" pitchFamily="34" charset="0"/>
              </a:rPr>
              <a:t>SI NO ENTRENAS OMITE</a:t>
            </a:r>
          </a:p>
        </p:txBody>
      </p:sp>
    </p:spTree>
    <p:extLst>
      <p:ext uri="{BB962C8B-B14F-4D97-AF65-F5344CB8AC3E}">
        <p14:creationId xmlns:p14="http://schemas.microsoft.com/office/powerpoint/2010/main" val="3563404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ECA8C06-86BB-3805-ACC2-F63446497E23}"/>
              </a:ext>
            </a:extLst>
          </p:cNvPr>
          <p:cNvPicPr>
            <a:picLocks noChangeAspect="1"/>
          </p:cNvPicPr>
          <p:nvPr/>
        </p:nvPicPr>
        <p:blipFill>
          <a:blip r:embed="rId2"/>
          <a:stretch>
            <a:fillRect/>
          </a:stretch>
        </p:blipFill>
        <p:spPr>
          <a:xfrm>
            <a:off x="0" y="8669809"/>
            <a:ext cx="6757988" cy="621829"/>
          </a:xfrm>
          <a:prstGeom prst="rect">
            <a:avLst/>
          </a:prstGeom>
        </p:spPr>
      </p:pic>
      <p:pic>
        <p:nvPicPr>
          <p:cNvPr id="5" name="Imagen 4">
            <a:extLst>
              <a:ext uri="{FF2B5EF4-FFF2-40B4-BE49-F238E27FC236}">
                <a16:creationId xmlns:a16="http://schemas.microsoft.com/office/drawing/2014/main" id="{DC92A4DD-A901-662A-2785-202361ACB42C}"/>
              </a:ext>
            </a:extLst>
          </p:cNvPr>
          <p:cNvPicPr>
            <a:picLocks noChangeAspect="1"/>
          </p:cNvPicPr>
          <p:nvPr/>
        </p:nvPicPr>
        <p:blipFill>
          <a:blip r:embed="rId3"/>
          <a:stretch>
            <a:fillRect/>
          </a:stretch>
        </p:blipFill>
        <p:spPr>
          <a:xfrm>
            <a:off x="216" y="318052"/>
            <a:ext cx="6757555" cy="9291638"/>
          </a:xfrm>
          <a:prstGeom prst="rect">
            <a:avLst/>
          </a:prstGeom>
        </p:spPr>
      </p:pic>
    </p:spTree>
    <p:extLst>
      <p:ext uri="{BB962C8B-B14F-4D97-AF65-F5344CB8AC3E}">
        <p14:creationId xmlns:p14="http://schemas.microsoft.com/office/powerpoint/2010/main" val="3770426185"/>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21623</TotalTime>
  <Words>3932</Words>
  <Application>Microsoft Macintosh PowerPoint</Application>
  <PresentationFormat>Custom</PresentationFormat>
  <Paragraphs>666</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Arial Black</vt:lpstr>
      <vt:lpstr>Calibri</vt:lpstr>
      <vt:lpstr>Calibri Light</vt:lpstr>
      <vt:lpstr>Lovelo Bold</vt:lpstr>
      <vt:lpstr>Wingdings</vt:lpstr>
      <vt:lpstr>Tema de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Microsoft Office User</dc:creator>
  <cp:lastModifiedBy>Ernesto Lugo</cp:lastModifiedBy>
  <cp:revision>42</cp:revision>
  <dcterms:created xsi:type="dcterms:W3CDTF">2024-06-02T23:16:25Z</dcterms:created>
  <dcterms:modified xsi:type="dcterms:W3CDTF">2026-02-09T02:11:12Z</dcterms:modified>
</cp:coreProperties>
</file>

<file path=docProps/thumbnail.jpeg>
</file>